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heme/themeOverride7.xml" ContentType="application/vnd.openxmlformats-officedocument.themeOverr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Override5.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heme/themeOverride6.xml" ContentType="application/vnd.openxmlformats-officedocument.themeOverr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heme/themeOverride4.xml" ContentType="application/vnd.openxmlformats-officedocument.themeOverr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57" r:id="rId3"/>
    <p:sldId id="258" r:id="rId4"/>
    <p:sldId id="260" r:id="rId5"/>
    <p:sldId id="264" r:id="rId6"/>
    <p:sldId id="266" r:id="rId7"/>
    <p:sldId id="265" r:id="rId8"/>
    <p:sldId id="267" r:id="rId9"/>
    <p:sldId id="262" r:id="rId10"/>
    <p:sldId id="261" r:id="rId11"/>
    <p:sldId id="276" r:id="rId12"/>
    <p:sldId id="278" r:id="rId13"/>
    <p:sldId id="263" r:id="rId14"/>
    <p:sldId id="275" r:id="rId15"/>
    <p:sldId id="268" r:id="rId16"/>
    <p:sldId id="269" r:id="rId17"/>
    <p:sldId id="279" r:id="rId18"/>
    <p:sldId id="259" r:id="rId1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74707" autoAdjust="0"/>
  </p:normalViewPr>
  <p:slideViewPr>
    <p:cSldViewPr>
      <p:cViewPr varScale="1">
        <p:scale>
          <a:sx n="58" d="100"/>
          <a:sy n="58" d="100"/>
        </p:scale>
        <p:origin x="-1524" y="-78"/>
      </p:cViewPr>
      <p:guideLst>
        <p:guide orient="horz" pos="2160"/>
        <p:guide pos="2880"/>
      </p:guideLst>
    </p:cSldViewPr>
  </p:slideViewPr>
  <p:outlineViewPr>
    <p:cViewPr>
      <p:scale>
        <a:sx n="33" d="100"/>
        <a:sy n="33" d="100"/>
      </p:scale>
      <p:origin x="0" y="3168"/>
    </p:cViewPr>
  </p:outlineViewPr>
  <p:notesTextViewPr>
    <p:cViewPr>
      <p:scale>
        <a:sx n="100" d="100"/>
        <a:sy n="100" d="100"/>
      </p:scale>
      <p:origin x="0" y="3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44A294D-C1F3-4A48-AD44-1EACB687E021}" type="datetimeFigureOut">
              <a:rPr lang="cs-CZ" smtClean="0"/>
              <a:t>10.10.2012</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01A1B82-55A2-410E-99CE-A133937F1F3C}" type="slidenum">
              <a:rPr lang="cs-CZ" smtClean="0"/>
              <a:t>‹#›</a:t>
            </a:fld>
            <a:endParaRPr lang="cs-CZ"/>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9E6F3C-ECE3-4986-B007-C71B247BEC1D}" type="datetimeFigureOut">
              <a:rPr lang="cs-CZ" smtClean="0"/>
              <a:pPr/>
              <a:t>10.10.2012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4DBBB8-5C0C-49E9-AE87-81638C61B07C}" type="slidenum">
              <a:rPr lang="cs-CZ" smtClean="0"/>
              <a:pPr/>
              <a:t>‹#›</a:t>
            </a:fld>
            <a:endParaRPr lang="cs-CZ"/>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youtube.com/watch?v=Aaecvg7xCIk"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youtube.com/watch?v=UBS98hITEb0&amp;feature=youtu.be"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u="sng" baseline="0" dirty="0" smtClean="0"/>
              <a:t>Obsah přednášky</a:t>
            </a:r>
            <a:r>
              <a:rPr lang="cs-CZ" u="none" baseline="0" dirty="0" smtClean="0"/>
              <a:t>:</a:t>
            </a:r>
          </a:p>
          <a:p>
            <a:r>
              <a:rPr lang="cs-CZ" dirty="0" smtClean="0"/>
              <a:t>Co jsou </a:t>
            </a:r>
            <a:r>
              <a:rPr lang="cs-CZ" dirty="0" err="1" smtClean="0"/>
              <a:t>hardcase</a:t>
            </a:r>
            <a:r>
              <a:rPr lang="cs-CZ" dirty="0" smtClean="0"/>
              <a:t> </a:t>
            </a:r>
            <a:r>
              <a:rPr lang="cs-CZ" dirty="0" err="1" smtClean="0"/>
              <a:t>countries</a:t>
            </a:r>
            <a:r>
              <a:rPr lang="cs-CZ" dirty="0" smtClean="0"/>
              <a:t>?</a:t>
            </a:r>
            <a:r>
              <a:rPr lang="cs-CZ" baseline="0" dirty="0" smtClean="0"/>
              <a:t> </a:t>
            </a:r>
          </a:p>
          <a:p>
            <a:r>
              <a:rPr lang="cs-CZ" baseline="0" dirty="0" smtClean="0"/>
              <a:t>Je to žargon, nikoliv definice, celá přednáška bude spíš z praxe </a:t>
            </a:r>
          </a:p>
          <a:p>
            <a:r>
              <a:rPr lang="cs-CZ" baseline="0" dirty="0" smtClean="0"/>
              <a:t>Projekty lze zhruba rozdělit na rozvojové/humanitární, trans a </a:t>
            </a:r>
            <a:r>
              <a:rPr lang="cs-CZ" baseline="0" dirty="0" err="1" smtClean="0"/>
              <a:t>hardcase</a:t>
            </a:r>
            <a:r>
              <a:rPr lang="cs-CZ" baseline="0" dirty="0" smtClean="0"/>
              <a:t>. </a:t>
            </a:r>
          </a:p>
          <a:p>
            <a:endParaRPr lang="cs-CZ" baseline="0" dirty="0" smtClean="0"/>
          </a:p>
          <a:p>
            <a:r>
              <a:rPr lang="cs-CZ" baseline="0" dirty="0" smtClean="0"/>
              <a:t>Jednak kde a jak pracuje </a:t>
            </a:r>
            <a:r>
              <a:rPr lang="cs-CZ" baseline="0" dirty="0" err="1" smtClean="0"/>
              <a:t>ČvT</a:t>
            </a:r>
            <a:r>
              <a:rPr lang="cs-CZ" baseline="0" dirty="0" smtClean="0"/>
              <a:t> </a:t>
            </a:r>
            <a:r>
              <a:rPr lang="cs-CZ" baseline="0" dirty="0" err="1" smtClean="0"/>
              <a:t>lidskoprávně</a:t>
            </a:r>
            <a:r>
              <a:rPr lang="cs-CZ" baseline="0" dirty="0" smtClean="0"/>
              <a:t> (ne všechno </a:t>
            </a:r>
            <a:r>
              <a:rPr lang="cs-CZ" baseline="0" dirty="0" err="1" smtClean="0"/>
              <a:t>hardcase</a:t>
            </a:r>
            <a:r>
              <a:rPr lang="cs-CZ" baseline="0" dirty="0" smtClean="0"/>
              <a:t>)</a:t>
            </a:r>
          </a:p>
          <a:p>
            <a:r>
              <a:rPr lang="cs-CZ" baseline="0" dirty="0" smtClean="0"/>
              <a:t>Jaká jsou specifika těch zemí?</a:t>
            </a:r>
          </a:p>
          <a:p>
            <a:r>
              <a:rPr lang="cs-CZ" baseline="0" dirty="0" smtClean="0"/>
              <a:t>Hlavní organizace podporující a dělající LP projekty</a:t>
            </a:r>
          </a:p>
          <a:p>
            <a:endParaRPr lang="cs-CZ" baseline="0" dirty="0" smtClean="0"/>
          </a:p>
          <a:p>
            <a:endParaRPr lang="cs-CZ" baseline="0" dirty="0" smtClean="0"/>
          </a:p>
          <a:p>
            <a:endParaRPr lang="cs-CZ" dirty="0"/>
          </a:p>
        </p:txBody>
      </p:sp>
      <p:sp>
        <p:nvSpPr>
          <p:cNvPr id="4" name="Zástupný symbol pro číslo snímku 3"/>
          <p:cNvSpPr>
            <a:spLocks noGrp="1"/>
          </p:cNvSpPr>
          <p:nvPr>
            <p:ph type="sldNum" sz="quarter" idx="10"/>
          </p:nvPr>
        </p:nvSpPr>
        <p:spPr/>
        <p:txBody>
          <a:bodyPr/>
          <a:lstStyle/>
          <a:p>
            <a:fld id="{E84DBBB8-5C0C-49E9-AE87-81638C61B07C}" type="slidenum">
              <a:rPr lang="cs-CZ" smtClean="0"/>
              <a:pPr/>
              <a:t>1</a:t>
            </a:fld>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Relevance</a:t>
            </a:r>
            <a:r>
              <a:rPr lang="cs-CZ" baseline="0" dirty="0" smtClean="0"/>
              <a:t> – jestli umíme, jestli to má smysl z Čech</a:t>
            </a:r>
          </a:p>
          <a:p>
            <a:r>
              <a:rPr lang="cs-CZ" baseline="0" dirty="0" smtClean="0"/>
              <a:t>Partneři na místě – klíčové</a:t>
            </a:r>
          </a:p>
          <a:p>
            <a:r>
              <a:rPr lang="cs-CZ" baseline="0" dirty="0" smtClean="0"/>
              <a:t>Možnost přístupu – nejen fyzického, ale taky kontaktu s lidmi</a:t>
            </a:r>
          </a:p>
          <a:p>
            <a:r>
              <a:rPr lang="cs-CZ" baseline="0" dirty="0" smtClean="0"/>
              <a:t>Souvisí s tím – Turkmenistán, Severní Korea</a:t>
            </a:r>
          </a:p>
          <a:p>
            <a:r>
              <a:rPr lang="cs-CZ" baseline="0" dirty="0" smtClean="0"/>
              <a:t>Možnost financování – až na posledním místě, ale také samozřejmě je. </a:t>
            </a:r>
          </a:p>
          <a:p>
            <a:r>
              <a:rPr lang="cs-CZ" baseline="0" dirty="0" err="1" smtClean="0"/>
              <a:t>ČvT</a:t>
            </a:r>
            <a:r>
              <a:rPr lang="cs-CZ" baseline="0" dirty="0" smtClean="0"/>
              <a:t> – výhody v Klubu přátel</a:t>
            </a:r>
          </a:p>
          <a:p>
            <a:endParaRPr lang="cs-CZ" dirty="0"/>
          </a:p>
        </p:txBody>
      </p:sp>
      <p:sp>
        <p:nvSpPr>
          <p:cNvPr id="4" name="Zástupný symbol pro číslo snímku 3"/>
          <p:cNvSpPr>
            <a:spLocks noGrp="1"/>
          </p:cNvSpPr>
          <p:nvPr>
            <p:ph type="sldNum" sz="quarter" idx="10"/>
          </p:nvPr>
        </p:nvSpPr>
        <p:spPr/>
        <p:txBody>
          <a:bodyPr/>
          <a:lstStyle/>
          <a:p>
            <a:fld id="{E84DBBB8-5C0C-49E9-AE87-81638C61B07C}" type="slidenum">
              <a:rPr lang="cs-CZ" smtClean="0"/>
              <a:pPr/>
              <a:t>11</a:t>
            </a:fld>
            <a:endParaRPr 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Státní kapitalismus – Čína, Rusko</a:t>
            </a:r>
            <a:r>
              <a:rPr lang="cs-CZ" baseline="0" dirty="0" smtClean="0"/>
              <a:t> a velká část Sovětského svazu, Malajsie, Barma(?)</a:t>
            </a:r>
          </a:p>
          <a:p>
            <a:endParaRPr lang="cs-CZ" baseline="0" dirty="0" smtClean="0"/>
          </a:p>
          <a:p>
            <a:r>
              <a:rPr lang="cs-CZ" baseline="0" dirty="0" smtClean="0"/>
              <a:t>Země, kde instituce jsou formálně v pořádku, ale reálně nikoliv</a:t>
            </a:r>
          </a:p>
          <a:p>
            <a:r>
              <a:rPr lang="cs-CZ" baseline="0" dirty="0" err="1" smtClean="0"/>
              <a:t>Magnitskij</a:t>
            </a:r>
            <a:r>
              <a:rPr lang="cs-CZ" baseline="0" dirty="0" smtClean="0"/>
              <a:t> případ Rusko, Jelena </a:t>
            </a:r>
            <a:r>
              <a:rPr lang="cs-CZ" baseline="0" dirty="0" err="1" smtClean="0"/>
              <a:t>Milašina</a:t>
            </a:r>
            <a:endParaRPr lang="cs-CZ" baseline="0" dirty="0" smtClean="0"/>
          </a:p>
          <a:p>
            <a:r>
              <a:rPr lang="cs-CZ" baseline="0" dirty="0" smtClean="0"/>
              <a:t>Lze snáze předstírat, že je všechno v pořádku, snáze obracet pozornost na nedostatky na Západě. </a:t>
            </a:r>
          </a:p>
          <a:p>
            <a:r>
              <a:rPr lang="cs-CZ" baseline="0" dirty="0" smtClean="0"/>
              <a:t>Odkud se dozvíme o nedostatcích </a:t>
            </a:r>
            <a:endParaRPr lang="cs-CZ" dirty="0"/>
          </a:p>
        </p:txBody>
      </p:sp>
      <p:sp>
        <p:nvSpPr>
          <p:cNvPr id="4" name="Zástupný symbol pro číslo snímku 3"/>
          <p:cNvSpPr>
            <a:spLocks noGrp="1"/>
          </p:cNvSpPr>
          <p:nvPr>
            <p:ph type="sldNum" sz="quarter" idx="10"/>
          </p:nvPr>
        </p:nvSpPr>
        <p:spPr/>
        <p:txBody>
          <a:bodyPr/>
          <a:lstStyle/>
          <a:p>
            <a:fld id="{E84DBBB8-5C0C-49E9-AE87-81638C61B07C}" type="slidenum">
              <a:rPr lang="cs-CZ" smtClean="0"/>
              <a:pPr/>
              <a:t>12</a:t>
            </a:fld>
            <a:endParaRPr 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88 povstání</a:t>
            </a:r>
          </a:p>
          <a:p>
            <a:r>
              <a:rPr lang="cs-CZ" dirty="0" smtClean="0"/>
              <a:t>Volby 1992</a:t>
            </a:r>
          </a:p>
          <a:p>
            <a:r>
              <a:rPr lang="cs-CZ" dirty="0" smtClean="0"/>
              <a:t>Šafránová revoluce</a:t>
            </a:r>
          </a:p>
          <a:p>
            <a:endParaRPr lang="cs-CZ" dirty="0"/>
          </a:p>
        </p:txBody>
      </p:sp>
      <p:sp>
        <p:nvSpPr>
          <p:cNvPr id="4" name="Zástupný symbol pro číslo snímku 3"/>
          <p:cNvSpPr>
            <a:spLocks noGrp="1"/>
          </p:cNvSpPr>
          <p:nvPr>
            <p:ph type="sldNum" sz="quarter" idx="10"/>
          </p:nvPr>
        </p:nvSpPr>
        <p:spPr/>
        <p:txBody>
          <a:bodyPr/>
          <a:lstStyle/>
          <a:p>
            <a:fld id="{E84DBBB8-5C0C-49E9-AE87-81638C61B07C}" type="slidenum">
              <a:rPr lang="cs-CZ" smtClean="0"/>
              <a:pPr/>
              <a:t>13</a:t>
            </a:fld>
            <a:endParaRPr 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Co dělal</a:t>
            </a:r>
            <a:r>
              <a:rPr lang="cs-CZ" baseline="0" dirty="0" smtClean="0"/>
              <a:t> </a:t>
            </a:r>
            <a:r>
              <a:rPr lang="cs-CZ" baseline="0" dirty="0" err="1" smtClean="0"/>
              <a:t>ČvT</a:t>
            </a:r>
            <a:r>
              <a:rPr lang="cs-CZ" baseline="0" dirty="0" smtClean="0"/>
              <a:t> a co dělá teď. </a:t>
            </a:r>
            <a:endParaRPr lang="cs-CZ" dirty="0"/>
          </a:p>
        </p:txBody>
      </p:sp>
      <p:sp>
        <p:nvSpPr>
          <p:cNvPr id="4" name="Zástupný symbol pro číslo snímku 3"/>
          <p:cNvSpPr>
            <a:spLocks noGrp="1"/>
          </p:cNvSpPr>
          <p:nvPr>
            <p:ph type="sldNum" sz="quarter" idx="10"/>
          </p:nvPr>
        </p:nvSpPr>
        <p:spPr/>
        <p:txBody>
          <a:bodyPr/>
          <a:lstStyle/>
          <a:p>
            <a:fld id="{E84DBBB8-5C0C-49E9-AE87-81638C61B07C}" type="slidenum">
              <a:rPr lang="cs-CZ" smtClean="0"/>
              <a:pPr/>
              <a:t>14</a:t>
            </a:fld>
            <a:endParaRPr 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fontScale="92500"/>
          </a:bodyPr>
          <a:lstStyle/>
          <a:p>
            <a:pPr>
              <a:buFontTx/>
              <a:buNone/>
            </a:pPr>
            <a:r>
              <a:rPr lang="cs-CZ" dirty="0" smtClean="0"/>
              <a:t>Ad</a:t>
            </a:r>
            <a:r>
              <a:rPr lang="cs-CZ" baseline="0" dirty="0" smtClean="0"/>
              <a:t> 1 - </a:t>
            </a:r>
            <a:r>
              <a:rPr lang="cs-CZ" dirty="0" err="1" smtClean="0"/>
              <a:t>Ilham</a:t>
            </a:r>
            <a:r>
              <a:rPr lang="cs-CZ" dirty="0" smtClean="0"/>
              <a:t> </a:t>
            </a:r>
            <a:r>
              <a:rPr lang="cs-CZ" dirty="0" err="1" smtClean="0"/>
              <a:t>Aliyev</a:t>
            </a:r>
            <a:r>
              <a:rPr lang="cs-CZ" dirty="0" smtClean="0"/>
              <a:t> (</a:t>
            </a:r>
            <a:r>
              <a:rPr lang="cs-CZ" dirty="0" err="1" smtClean="0"/>
              <a:t>father</a:t>
            </a:r>
            <a:r>
              <a:rPr lang="cs-CZ" baseline="0" dirty="0" smtClean="0"/>
              <a:t> </a:t>
            </a:r>
            <a:r>
              <a:rPr lang="cs-CZ" baseline="0" dirty="0" err="1" smtClean="0"/>
              <a:t>Heydar</a:t>
            </a:r>
            <a:r>
              <a:rPr lang="cs-CZ" baseline="0" dirty="0" smtClean="0"/>
              <a:t>), do něj vkládali naděje, ale je ještě horší. </a:t>
            </a:r>
          </a:p>
          <a:p>
            <a:pPr>
              <a:buFontTx/>
              <a:buNone/>
            </a:pPr>
            <a:r>
              <a:rPr lang="cs-CZ" baseline="0" dirty="0" smtClean="0"/>
              <a:t>- </a:t>
            </a:r>
            <a:r>
              <a:rPr lang="cs-CZ" baseline="0" dirty="0" err="1" smtClean="0"/>
              <a:t>Političní</a:t>
            </a:r>
            <a:r>
              <a:rPr lang="cs-CZ" baseline="0" dirty="0" smtClean="0"/>
              <a:t> vězni, </a:t>
            </a:r>
            <a:r>
              <a:rPr lang="cs-CZ" baseline="0" dirty="0" err="1" smtClean="0"/>
              <a:t>donkey</a:t>
            </a:r>
            <a:r>
              <a:rPr lang="cs-CZ" baseline="0" dirty="0" smtClean="0"/>
              <a:t> </a:t>
            </a:r>
            <a:r>
              <a:rPr lang="cs-CZ" baseline="0" dirty="0" err="1" smtClean="0"/>
              <a:t>bloggers</a:t>
            </a:r>
            <a:r>
              <a:rPr lang="cs-CZ" baseline="0" dirty="0" smtClean="0"/>
              <a:t> (</a:t>
            </a:r>
            <a:r>
              <a:rPr lang="cs-CZ" dirty="0" smtClean="0">
                <a:hlinkClick r:id="rId3"/>
              </a:rPr>
              <a:t>http://www.</a:t>
            </a:r>
            <a:r>
              <a:rPr lang="cs-CZ" dirty="0" err="1" smtClean="0">
                <a:hlinkClick r:id="rId3"/>
              </a:rPr>
              <a:t>youtube.com</a:t>
            </a:r>
            <a:r>
              <a:rPr lang="cs-CZ" dirty="0" smtClean="0">
                <a:hlinkClick r:id="rId3"/>
              </a:rPr>
              <a:t>/</a:t>
            </a:r>
            <a:r>
              <a:rPr lang="cs-CZ" dirty="0" err="1" smtClean="0">
                <a:hlinkClick r:id="rId3"/>
              </a:rPr>
              <a:t>watch</a:t>
            </a:r>
            <a:r>
              <a:rPr lang="cs-CZ" dirty="0" smtClean="0">
                <a:hlinkClick r:id="rId3"/>
              </a:rPr>
              <a:t>?v=Aaecvg7xCIk</a:t>
            </a:r>
            <a:r>
              <a:rPr lang="cs-CZ" dirty="0" smtClean="0"/>
              <a:t>), nucená</a:t>
            </a:r>
            <a:r>
              <a:rPr lang="cs-CZ" baseline="0" dirty="0" smtClean="0"/>
              <a:t> vystěhování, potlačování a represe novinářů. </a:t>
            </a:r>
            <a:r>
              <a:rPr lang="cs-CZ" baseline="0" dirty="0" err="1" smtClean="0"/>
              <a:t>Eurovision</a:t>
            </a:r>
            <a:r>
              <a:rPr lang="cs-CZ" baseline="0" dirty="0" smtClean="0"/>
              <a:t> and </a:t>
            </a:r>
            <a:r>
              <a:rPr lang="cs-CZ" baseline="0" dirty="0" err="1" smtClean="0"/>
              <a:t>Sing</a:t>
            </a:r>
            <a:r>
              <a:rPr lang="cs-CZ" baseline="0" dirty="0" smtClean="0"/>
              <a:t> for </a:t>
            </a:r>
            <a:r>
              <a:rPr lang="cs-CZ" baseline="0" dirty="0" err="1" smtClean="0"/>
              <a:t>Democracy</a:t>
            </a:r>
            <a:endParaRPr lang="cs-CZ" baseline="0" dirty="0" smtClean="0"/>
          </a:p>
          <a:p>
            <a:pPr>
              <a:buFontTx/>
              <a:buNone/>
            </a:pPr>
            <a:endParaRPr lang="cs-CZ" baseline="0" dirty="0" smtClean="0"/>
          </a:p>
          <a:p>
            <a:pPr>
              <a:buFontTx/>
              <a:buNone/>
            </a:pPr>
            <a:r>
              <a:rPr lang="cs-CZ" baseline="0" dirty="0" smtClean="0"/>
              <a:t>Ad 2 – silná tajná policie, </a:t>
            </a:r>
            <a:r>
              <a:rPr lang="cs-CZ" baseline="0" dirty="0" err="1" smtClean="0"/>
              <a:t>smear</a:t>
            </a:r>
            <a:r>
              <a:rPr lang="cs-CZ" baseline="0" dirty="0" smtClean="0"/>
              <a:t> campaigns, silná kontrola v regionech (prakticky „dva </a:t>
            </a:r>
            <a:r>
              <a:rPr lang="cs-CZ" baseline="0" dirty="0" err="1" smtClean="0"/>
              <a:t>Ázerbajdžány</a:t>
            </a:r>
            <a:r>
              <a:rPr lang="cs-CZ" baseline="0" dirty="0" smtClean="0"/>
              <a:t>“)</a:t>
            </a:r>
          </a:p>
          <a:p>
            <a:pPr>
              <a:buFontTx/>
              <a:buNone/>
            </a:pPr>
            <a:r>
              <a:rPr lang="cs-CZ" baseline="0" dirty="0" smtClean="0"/>
              <a:t>Klan ženy a jeho, </a:t>
            </a:r>
            <a:r>
              <a:rPr lang="cs-CZ" baseline="0" dirty="0" err="1" smtClean="0"/>
              <a:t>Lejla</a:t>
            </a:r>
            <a:r>
              <a:rPr lang="cs-CZ" baseline="0" dirty="0" smtClean="0"/>
              <a:t> </a:t>
            </a:r>
            <a:r>
              <a:rPr lang="cs-CZ" baseline="0" dirty="0" err="1" smtClean="0"/>
              <a:t>Alijeva</a:t>
            </a:r>
            <a:r>
              <a:rPr lang="cs-CZ" baseline="0" dirty="0" smtClean="0"/>
              <a:t> – manžel zpívá na </a:t>
            </a:r>
            <a:r>
              <a:rPr lang="cs-CZ" baseline="0" dirty="0" err="1" smtClean="0"/>
              <a:t>Sing</a:t>
            </a:r>
            <a:r>
              <a:rPr lang="cs-CZ" baseline="0" dirty="0" smtClean="0"/>
              <a:t> for </a:t>
            </a:r>
            <a:r>
              <a:rPr lang="cs-CZ" baseline="0" dirty="0" err="1" smtClean="0"/>
              <a:t>Democracy</a:t>
            </a:r>
            <a:endParaRPr lang="cs-CZ" baseline="0" dirty="0" smtClean="0"/>
          </a:p>
          <a:p>
            <a:pPr>
              <a:buFontTx/>
              <a:buNone/>
            </a:pPr>
            <a:endParaRPr lang="cs-CZ" baseline="0" dirty="0" smtClean="0"/>
          </a:p>
          <a:p>
            <a:pPr>
              <a:buFontTx/>
              <a:buNone/>
            </a:pPr>
            <a:r>
              <a:rPr lang="cs-CZ" baseline="0" dirty="0" smtClean="0"/>
              <a:t>Ad 3 – západní a EU establishment potřebuje relativně dobré vztahy. Návštěvy v Baku říkají velice jiné věci než doma. </a:t>
            </a:r>
          </a:p>
          <a:p>
            <a:pPr fontAlgn="base"/>
            <a:r>
              <a:rPr lang="en-US" sz="1000" b="0" i="1" kern="1200" dirty="0" smtClean="0">
                <a:solidFill>
                  <a:schemeClr val="tx1"/>
                </a:solidFill>
                <a:latin typeface="+mn-lt"/>
                <a:ea typeface="+mn-ea"/>
                <a:cs typeface="+mn-cs"/>
              </a:rPr>
              <a:t>We would be very disappointed to have any boycotting,” said an EBU spokesman on Saturday. “We believe strongly that Eurovision is not political. In real life, politics do come up at Eurovision. There was some talk of boycotting England in the 1970s over what was happening in Northern Ireland. But Eurovision can act as an agent of change. It is an event to unite countries and communities and bring understanding. It’s important to know that Azerbaijan’s prime minister has given a guarantee of press freedom during the contest, although we cannot ask for a guarantee for the next 10 years also.”</a:t>
            </a:r>
          </a:p>
          <a:p>
            <a:pPr fontAlgn="base"/>
            <a:r>
              <a:rPr lang="en-US" sz="1000" b="0" i="1" kern="1200" dirty="0" smtClean="0">
                <a:solidFill>
                  <a:schemeClr val="tx1"/>
                </a:solidFill>
                <a:latin typeface="+mn-lt"/>
                <a:ea typeface="+mn-ea"/>
                <a:cs typeface="+mn-cs"/>
              </a:rPr>
              <a:t>“It is an astonishing guarantee to have to give,” said </a:t>
            </a:r>
            <a:r>
              <a:rPr lang="en-US" sz="1000" b="0" i="1" kern="1200" dirty="0" err="1" smtClean="0">
                <a:solidFill>
                  <a:schemeClr val="tx1"/>
                </a:solidFill>
                <a:latin typeface="+mn-lt"/>
                <a:ea typeface="+mn-ea"/>
                <a:cs typeface="+mn-cs"/>
              </a:rPr>
              <a:t>Milli</a:t>
            </a:r>
            <a:r>
              <a:rPr lang="en-US" sz="1000" b="0" i="1" kern="1200" dirty="0" smtClean="0">
                <a:solidFill>
                  <a:schemeClr val="tx1"/>
                </a:solidFill>
                <a:latin typeface="+mn-lt"/>
                <a:ea typeface="+mn-ea"/>
                <a:cs typeface="+mn-cs"/>
              </a:rPr>
              <a:t>. “What does it say about Azerbaijan for the rest of the time?”</a:t>
            </a:r>
          </a:p>
          <a:p>
            <a:pPr>
              <a:buFontTx/>
              <a:buNone/>
            </a:pPr>
            <a:endParaRPr lang="cs-CZ" dirty="0" smtClean="0"/>
          </a:p>
          <a:p>
            <a:pPr>
              <a:buFontTx/>
              <a:buNone/>
            </a:pPr>
            <a:r>
              <a:rPr lang="cs-CZ" baseline="0" dirty="0" smtClean="0"/>
              <a:t>- </a:t>
            </a:r>
            <a:r>
              <a:rPr lang="cs-CZ" baseline="0" dirty="0" err="1" smtClean="0"/>
              <a:t>ČvT</a:t>
            </a:r>
            <a:r>
              <a:rPr lang="cs-CZ" baseline="0" dirty="0" smtClean="0"/>
              <a:t> podporuje </a:t>
            </a:r>
            <a:r>
              <a:rPr lang="cs-CZ" baseline="0" dirty="0" err="1" smtClean="0"/>
              <a:t>Eurovision</a:t>
            </a:r>
            <a:endParaRPr lang="cs-CZ" baseline="0" dirty="0" smtClean="0"/>
          </a:p>
          <a:p>
            <a:pPr>
              <a:buFontTx/>
              <a:buNone/>
            </a:pPr>
            <a:r>
              <a:rPr lang="cs-CZ" baseline="0" dirty="0" smtClean="0"/>
              <a:t> </a:t>
            </a:r>
          </a:p>
          <a:p>
            <a:pPr>
              <a:buFontTx/>
              <a:buChar char="-"/>
            </a:pPr>
            <a:r>
              <a:rPr lang="cs-CZ" baseline="0" dirty="0" smtClean="0"/>
              <a:t> </a:t>
            </a:r>
          </a:p>
        </p:txBody>
      </p:sp>
      <p:sp>
        <p:nvSpPr>
          <p:cNvPr id="4" name="Zástupný symbol pro číslo snímku 3"/>
          <p:cNvSpPr>
            <a:spLocks noGrp="1"/>
          </p:cNvSpPr>
          <p:nvPr>
            <p:ph type="sldNum" sz="quarter" idx="10"/>
          </p:nvPr>
        </p:nvSpPr>
        <p:spPr/>
        <p:txBody>
          <a:bodyPr/>
          <a:lstStyle/>
          <a:p>
            <a:fld id="{E84DBBB8-5C0C-49E9-AE87-81638C61B07C}" type="slidenum">
              <a:rPr lang="cs-CZ" smtClean="0"/>
              <a:pPr/>
              <a:t>15</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Těžko říct, jde to ve vlnách (70. léta, 89, 1999)</a:t>
            </a:r>
          </a:p>
          <a:p>
            <a:r>
              <a:rPr lang="cs-CZ" dirty="0" smtClean="0"/>
              <a:t>Režimy jsou dnes chytřejší.</a:t>
            </a:r>
            <a:r>
              <a:rPr lang="cs-CZ" baseline="0" dirty="0" smtClean="0"/>
              <a:t> </a:t>
            </a:r>
          </a:p>
          <a:p>
            <a:r>
              <a:rPr lang="cs-CZ" dirty="0" smtClean="0"/>
              <a:t>O tom více později. </a:t>
            </a:r>
            <a:endParaRPr lang="cs-CZ" dirty="0"/>
          </a:p>
        </p:txBody>
      </p:sp>
      <p:sp>
        <p:nvSpPr>
          <p:cNvPr id="4" name="Zástupný symbol pro číslo snímku 3"/>
          <p:cNvSpPr>
            <a:spLocks noGrp="1"/>
          </p:cNvSpPr>
          <p:nvPr>
            <p:ph type="sldNum" sz="quarter" idx="10"/>
          </p:nvPr>
        </p:nvSpPr>
        <p:spPr/>
        <p:txBody>
          <a:bodyPr/>
          <a:lstStyle/>
          <a:p>
            <a:fld id="{E84DBBB8-5C0C-49E9-AE87-81638C61B07C}" type="slidenum">
              <a:rPr lang="cs-CZ" smtClean="0"/>
              <a:pPr/>
              <a:t>2</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err="1" smtClean="0"/>
              <a:t>ČvT</a:t>
            </a:r>
            <a:r>
              <a:rPr lang="cs-CZ" baseline="0" dirty="0" smtClean="0"/>
              <a:t> se soustřeďuje na politická práva, tzn. Svobodu slova, shromažďování, sdružování apod. </a:t>
            </a:r>
          </a:p>
          <a:p>
            <a:r>
              <a:rPr lang="cs-CZ" baseline="0" dirty="0" smtClean="0"/>
              <a:t>Odlišnost od rozvojové práce – cílíte na lidi, kteří už něco dělají. </a:t>
            </a:r>
            <a:endParaRPr lang="cs-CZ" dirty="0"/>
          </a:p>
        </p:txBody>
      </p:sp>
      <p:sp>
        <p:nvSpPr>
          <p:cNvPr id="4" name="Zástupný symbol pro číslo snímku 3"/>
          <p:cNvSpPr>
            <a:spLocks noGrp="1"/>
          </p:cNvSpPr>
          <p:nvPr>
            <p:ph type="sldNum" sz="quarter" idx="10"/>
          </p:nvPr>
        </p:nvSpPr>
        <p:spPr/>
        <p:txBody>
          <a:bodyPr/>
          <a:lstStyle/>
          <a:p>
            <a:fld id="{E84DBBB8-5C0C-49E9-AE87-81638C61B07C}" type="slidenum">
              <a:rPr lang="cs-CZ" smtClean="0"/>
              <a:pPr/>
              <a:t>3</a:t>
            </a:fld>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Přímá podpora – klasika, prakticky “selektivní</a:t>
            </a:r>
            <a:r>
              <a:rPr lang="cs-CZ" baseline="0" dirty="0" smtClean="0"/>
              <a:t> </a:t>
            </a:r>
            <a:r>
              <a:rPr lang="cs-CZ" dirty="0" err="1" smtClean="0"/>
              <a:t>humanitárka</a:t>
            </a:r>
            <a:r>
              <a:rPr lang="cs-CZ" dirty="0" smtClean="0"/>
              <a:t>“</a:t>
            </a:r>
          </a:p>
          <a:p>
            <a:endParaRPr lang="cs-CZ" dirty="0" smtClean="0"/>
          </a:p>
          <a:p>
            <a:r>
              <a:rPr lang="cs-CZ" dirty="0" smtClean="0"/>
              <a:t>Obránci – stejná</a:t>
            </a:r>
            <a:r>
              <a:rPr lang="cs-CZ" baseline="0" dirty="0" smtClean="0"/>
              <a:t> skupina, ale ti co fungují – dělají projekty atd.</a:t>
            </a:r>
            <a:endParaRPr lang="cs-CZ" dirty="0" smtClean="0"/>
          </a:p>
          <a:p>
            <a:endParaRPr lang="cs-CZ" dirty="0" smtClean="0"/>
          </a:p>
          <a:p>
            <a:endParaRPr lang="cs-CZ" dirty="0" smtClean="0"/>
          </a:p>
          <a:p>
            <a:endParaRPr lang="cs-CZ" dirty="0" smtClean="0"/>
          </a:p>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E84DBBB8-5C0C-49E9-AE87-81638C61B07C}" type="slidenum">
              <a:rPr lang="cs-CZ" smtClean="0"/>
              <a:pPr/>
              <a:t>4</a:t>
            </a:fld>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Novináři</a:t>
            </a:r>
            <a:r>
              <a:rPr lang="cs-CZ" baseline="0" dirty="0" smtClean="0"/>
              <a:t> – </a:t>
            </a:r>
            <a:r>
              <a:rPr lang="cs-CZ" baseline="0" dirty="0" err="1" smtClean="0"/>
              <a:t>Mizzima</a:t>
            </a:r>
            <a:r>
              <a:rPr lang="cs-CZ" baseline="0" dirty="0" smtClean="0"/>
              <a:t>, </a:t>
            </a:r>
            <a:r>
              <a:rPr lang="cs-CZ" baseline="0" dirty="0" err="1" smtClean="0"/>
              <a:t>Irrawady</a:t>
            </a:r>
            <a:r>
              <a:rPr lang="cs-CZ" baseline="0" dirty="0" smtClean="0"/>
              <a:t>, DVB, Kuba</a:t>
            </a:r>
          </a:p>
          <a:p>
            <a:r>
              <a:rPr lang="cs-CZ" baseline="0" dirty="0" smtClean="0"/>
              <a:t>Není to v tom že jim říkáme co psát</a:t>
            </a:r>
          </a:p>
          <a:p>
            <a:endParaRPr lang="cs-CZ" baseline="0" dirty="0" smtClean="0"/>
          </a:p>
          <a:p>
            <a:r>
              <a:rPr lang="cs-CZ" baseline="0" dirty="0" err="1" smtClean="0"/>
              <a:t>NGOs</a:t>
            </a:r>
            <a:r>
              <a:rPr lang="cs-CZ" baseline="0" dirty="0" smtClean="0"/>
              <a:t> – užije se se stážisty, pomůže rozjet jejich vlastní programy</a:t>
            </a:r>
          </a:p>
          <a:p>
            <a:endParaRPr lang="cs-CZ" baseline="0" dirty="0" smtClean="0"/>
          </a:p>
          <a:p>
            <a:r>
              <a:rPr lang="cs-CZ" baseline="0" dirty="0" smtClean="0"/>
              <a:t>Podpora v ČR – veřejné akce, happeningy, kontakt s </a:t>
            </a:r>
            <a:r>
              <a:rPr lang="cs-CZ" baseline="0" dirty="0" err="1" smtClean="0"/>
              <a:t>policymakery</a:t>
            </a:r>
            <a:r>
              <a:rPr lang="cs-CZ" baseline="0" dirty="0" smtClean="0"/>
              <a:t>, Jeden svět v Bruselu</a:t>
            </a:r>
          </a:p>
          <a:p>
            <a:endParaRPr lang="cs-CZ" baseline="0" dirty="0" smtClean="0"/>
          </a:p>
          <a:p>
            <a:r>
              <a:rPr lang="cs-CZ" baseline="0" dirty="0" smtClean="0"/>
              <a:t>DCD video</a:t>
            </a:r>
          </a:p>
          <a:p>
            <a:r>
              <a:rPr lang="cs-CZ" dirty="0" smtClean="0">
                <a:hlinkClick r:id="rId3"/>
              </a:rPr>
              <a:t>http://www.</a:t>
            </a:r>
            <a:r>
              <a:rPr lang="cs-CZ" dirty="0" err="1" smtClean="0">
                <a:hlinkClick r:id="rId3"/>
              </a:rPr>
              <a:t>youtube.com</a:t>
            </a:r>
            <a:r>
              <a:rPr lang="cs-CZ" dirty="0" smtClean="0">
                <a:hlinkClick r:id="rId3"/>
              </a:rPr>
              <a:t>/</a:t>
            </a:r>
            <a:r>
              <a:rPr lang="cs-CZ" dirty="0" err="1" smtClean="0">
                <a:hlinkClick r:id="rId3"/>
              </a:rPr>
              <a:t>watch</a:t>
            </a:r>
            <a:r>
              <a:rPr lang="cs-CZ" dirty="0" smtClean="0">
                <a:hlinkClick r:id="rId3"/>
              </a:rPr>
              <a:t>?v=UBS98hITEb0&amp;feature=</a:t>
            </a:r>
            <a:r>
              <a:rPr lang="cs-CZ" dirty="0" err="1" smtClean="0">
                <a:hlinkClick r:id="rId3"/>
              </a:rPr>
              <a:t>youtu.be</a:t>
            </a:r>
            <a:r>
              <a:rPr lang="cs-CZ" dirty="0" smtClean="0"/>
              <a:t> </a:t>
            </a:r>
            <a:endParaRPr lang="cs-CZ" baseline="0" dirty="0" smtClean="0"/>
          </a:p>
          <a:p>
            <a:endParaRPr lang="cs-CZ" baseline="0" dirty="0" smtClean="0"/>
          </a:p>
        </p:txBody>
      </p:sp>
      <p:sp>
        <p:nvSpPr>
          <p:cNvPr id="4" name="Zástupný symbol pro číslo snímku 3"/>
          <p:cNvSpPr>
            <a:spLocks noGrp="1"/>
          </p:cNvSpPr>
          <p:nvPr>
            <p:ph type="sldNum" sz="quarter" idx="10"/>
          </p:nvPr>
        </p:nvSpPr>
        <p:spPr/>
        <p:txBody>
          <a:bodyPr/>
          <a:lstStyle/>
          <a:p>
            <a:fld id="{E84DBBB8-5C0C-49E9-AE87-81638C61B07C}" type="slidenum">
              <a:rPr lang="cs-CZ" smtClean="0"/>
              <a:pPr/>
              <a:t>5</a:t>
            </a:fld>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Tx/>
              <a:buChar char="-"/>
            </a:pPr>
            <a:r>
              <a:rPr lang="cs-CZ" baseline="0" dirty="0" smtClean="0"/>
              <a:t> Přímo pomáhat, pracovat „na zemi“</a:t>
            </a:r>
          </a:p>
          <a:p>
            <a:pPr>
              <a:buFontTx/>
              <a:buChar char="-"/>
            </a:pPr>
            <a:r>
              <a:rPr lang="cs-CZ" baseline="0" dirty="0" smtClean="0"/>
              <a:t> Podporovat aktéry na zemi</a:t>
            </a:r>
          </a:p>
          <a:p>
            <a:pPr>
              <a:buFontTx/>
              <a:buChar char="-"/>
            </a:pPr>
            <a:r>
              <a:rPr lang="cs-CZ" baseline="0" dirty="0" smtClean="0"/>
              <a:t> Přinášet svědectví, </a:t>
            </a:r>
            <a:r>
              <a:rPr lang="cs-CZ" baseline="0" dirty="0" err="1" smtClean="0"/>
              <a:t>advocacy</a:t>
            </a:r>
            <a:r>
              <a:rPr lang="cs-CZ" baseline="0" dirty="0" smtClean="0"/>
              <a:t> – tzn. Reporty, dokumentární filmy, schůzky, vozit hosty</a:t>
            </a:r>
            <a:endParaRPr lang="cs-CZ" dirty="0" smtClean="0"/>
          </a:p>
          <a:p>
            <a:pPr>
              <a:buFontTx/>
              <a:buChar char="-"/>
            </a:pPr>
            <a:r>
              <a:rPr lang="cs-CZ" baseline="0" dirty="0" smtClean="0"/>
              <a:t> Setkání s politiky – v CZ dobrá i samotná informační hodnota, paměť, minulého režimu</a:t>
            </a:r>
          </a:p>
          <a:p>
            <a:pPr>
              <a:buFontTx/>
              <a:buChar char="-"/>
            </a:pPr>
            <a:r>
              <a:rPr lang="cs-CZ" baseline="0" dirty="0" smtClean="0"/>
              <a:t> Setkání s evropskými – většinou už vědí, je potřeba přímé </a:t>
            </a:r>
            <a:r>
              <a:rPr lang="cs-CZ" baseline="0" dirty="0" err="1" smtClean="0"/>
              <a:t>info</a:t>
            </a:r>
            <a:endParaRPr lang="cs-CZ" baseline="0" dirty="0" smtClean="0"/>
          </a:p>
          <a:p>
            <a:endParaRPr lang="cs-CZ" baseline="0" dirty="0" smtClean="0"/>
          </a:p>
        </p:txBody>
      </p:sp>
      <p:sp>
        <p:nvSpPr>
          <p:cNvPr id="4" name="Zástupný symbol pro číslo snímku 3"/>
          <p:cNvSpPr>
            <a:spLocks noGrp="1"/>
          </p:cNvSpPr>
          <p:nvPr>
            <p:ph type="sldNum" sz="quarter" idx="10"/>
          </p:nvPr>
        </p:nvSpPr>
        <p:spPr/>
        <p:txBody>
          <a:bodyPr/>
          <a:lstStyle/>
          <a:p>
            <a:fld id="{E84DBBB8-5C0C-49E9-AE87-81638C61B07C}" type="slidenum">
              <a:rPr lang="cs-CZ" smtClean="0"/>
              <a:pPr/>
              <a:t>6</a:t>
            </a:fld>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baseline="0" dirty="0" smtClean="0"/>
              <a:t>Je to </a:t>
            </a:r>
            <a:r>
              <a:rPr lang="cs-CZ" baseline="0" dirty="0" err="1" smtClean="0"/>
              <a:t>mixed</a:t>
            </a:r>
            <a:r>
              <a:rPr lang="cs-CZ" baseline="0" dirty="0" smtClean="0"/>
              <a:t> bag, co lze dělat: </a:t>
            </a:r>
          </a:p>
        </p:txBody>
      </p:sp>
      <p:sp>
        <p:nvSpPr>
          <p:cNvPr id="4" name="Zástupný symbol pro číslo snímku 3"/>
          <p:cNvSpPr>
            <a:spLocks noGrp="1"/>
          </p:cNvSpPr>
          <p:nvPr>
            <p:ph type="sldNum" sz="quarter" idx="10"/>
          </p:nvPr>
        </p:nvSpPr>
        <p:spPr/>
        <p:txBody>
          <a:bodyPr/>
          <a:lstStyle/>
          <a:p>
            <a:fld id="{E84DBBB8-5C0C-49E9-AE87-81638C61B07C}" type="slidenum">
              <a:rPr lang="cs-CZ" smtClean="0"/>
              <a:pPr/>
              <a:t>7</a:t>
            </a:fld>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baseline="0" dirty="0" smtClean="0"/>
          </a:p>
        </p:txBody>
      </p:sp>
      <p:sp>
        <p:nvSpPr>
          <p:cNvPr id="4" name="Zástupný symbol pro číslo snímku 3"/>
          <p:cNvSpPr>
            <a:spLocks noGrp="1"/>
          </p:cNvSpPr>
          <p:nvPr>
            <p:ph type="sldNum" sz="quarter" idx="10"/>
          </p:nvPr>
        </p:nvSpPr>
        <p:spPr/>
        <p:txBody>
          <a:bodyPr/>
          <a:lstStyle/>
          <a:p>
            <a:fld id="{E84DBBB8-5C0C-49E9-AE87-81638C61B07C}" type="slidenum">
              <a:rPr lang="cs-CZ" smtClean="0"/>
              <a:pPr/>
              <a:t>8</a:t>
            </a:fld>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Pozornost – víza,</a:t>
            </a:r>
            <a:r>
              <a:rPr lang="cs-CZ" baseline="0" dirty="0" smtClean="0"/>
              <a:t> omezení pohybu, lépe předpokládat že o vás vědí, že část lidí se kterými pracujeme jsou tajní. Nehrát si na špiony. </a:t>
            </a:r>
          </a:p>
          <a:p>
            <a:endParaRPr lang="cs-CZ" baseline="0" dirty="0" smtClean="0"/>
          </a:p>
          <a:p>
            <a:r>
              <a:rPr lang="cs-CZ" baseline="0" dirty="0" smtClean="0"/>
              <a:t>Bezpečnost – lidi na místě vždy ti, kteří si určují stupeň </a:t>
            </a:r>
            <a:r>
              <a:rPr lang="cs-CZ" baseline="0" dirty="0" err="1" smtClean="0"/>
              <a:t>engagamentu</a:t>
            </a:r>
            <a:r>
              <a:rPr lang="cs-CZ" baseline="0" dirty="0" smtClean="0"/>
              <a:t>, my to musíme respektovat.</a:t>
            </a:r>
          </a:p>
          <a:p>
            <a:r>
              <a:rPr lang="cs-CZ" baseline="0" dirty="0" smtClean="0"/>
              <a:t>Za celou dobu naštěstí nikdo nepřišel k úhoně kvůli nám (ale zavřeli Barmánce)</a:t>
            </a:r>
          </a:p>
          <a:p>
            <a:r>
              <a:rPr lang="cs-CZ" baseline="0" dirty="0" err="1" smtClean="0"/>
              <a:t>Level</a:t>
            </a:r>
            <a:r>
              <a:rPr lang="cs-CZ" baseline="0" dirty="0" smtClean="0"/>
              <a:t> </a:t>
            </a:r>
            <a:r>
              <a:rPr lang="cs-CZ" baseline="0" dirty="0" err="1" smtClean="0"/>
              <a:t>profláknutosti</a:t>
            </a:r>
            <a:r>
              <a:rPr lang="cs-CZ" baseline="0" dirty="0" smtClean="0"/>
              <a:t> – nejvíc nebezpečné pro ty, kteří jsou aktivní, ale ještě ne známí. </a:t>
            </a:r>
          </a:p>
          <a:p>
            <a:r>
              <a:rPr lang="cs-CZ" baseline="0" dirty="0" smtClean="0"/>
              <a:t>Case </a:t>
            </a:r>
            <a:r>
              <a:rPr lang="cs-CZ" baseline="0" dirty="0" err="1" smtClean="0"/>
              <a:t>Yoani</a:t>
            </a:r>
            <a:r>
              <a:rPr lang="cs-CZ" baseline="0" dirty="0" smtClean="0"/>
              <a:t> </a:t>
            </a:r>
            <a:r>
              <a:rPr lang="cs-CZ" baseline="0" dirty="0" err="1" smtClean="0"/>
              <a:t>Sanchez</a:t>
            </a:r>
            <a:r>
              <a:rPr lang="cs-CZ" baseline="0" dirty="0" smtClean="0"/>
              <a:t> – </a:t>
            </a:r>
            <a:r>
              <a:rPr lang="cs-CZ" baseline="0" dirty="0" err="1" smtClean="0"/>
              <a:t>uitinerario</a:t>
            </a:r>
            <a:r>
              <a:rPr lang="cs-CZ" baseline="0" dirty="0" smtClean="0"/>
              <a:t> </a:t>
            </a:r>
            <a:r>
              <a:rPr lang="cs-CZ" baseline="0" dirty="0" err="1" smtClean="0"/>
              <a:t>blogger</a:t>
            </a:r>
            <a:r>
              <a:rPr lang="cs-CZ" baseline="0" dirty="0" smtClean="0"/>
              <a:t>, už si na ni tolik nedovolí. Fígle internet přes </a:t>
            </a:r>
            <a:r>
              <a:rPr lang="cs-CZ" baseline="0" dirty="0" err="1" smtClean="0"/>
              <a:t>sms</a:t>
            </a:r>
            <a:r>
              <a:rPr lang="cs-CZ" baseline="0" dirty="0" smtClean="0"/>
              <a:t>, historka se zatčením. </a:t>
            </a:r>
          </a:p>
          <a:p>
            <a:endParaRPr lang="cs-CZ" baseline="0" dirty="0" smtClean="0"/>
          </a:p>
          <a:p>
            <a:r>
              <a:rPr lang="cs-CZ" baseline="0" dirty="0" smtClean="0"/>
              <a:t>Komunikace – omezení technicky i bezpečnostně</a:t>
            </a:r>
          </a:p>
          <a:p>
            <a:endParaRPr lang="cs-CZ" baseline="0" dirty="0" smtClean="0"/>
          </a:p>
          <a:p>
            <a:endParaRPr lang="cs-CZ" baseline="0" dirty="0" smtClean="0"/>
          </a:p>
          <a:p>
            <a:r>
              <a:rPr lang="cs-CZ" baseline="0" dirty="0" smtClean="0"/>
              <a:t>Politická citlivost – ne každý otevřeně podporuje. </a:t>
            </a:r>
          </a:p>
          <a:p>
            <a:endParaRPr lang="cs-CZ" baseline="0" dirty="0" smtClean="0"/>
          </a:p>
          <a:p>
            <a:endParaRPr lang="cs-CZ" baseline="0" dirty="0" smtClean="0"/>
          </a:p>
          <a:p>
            <a:r>
              <a:rPr lang="cs-CZ" baseline="0" dirty="0" smtClean="0"/>
              <a:t>Dlouhodobost/důvěra – souvisí s bezpečností. </a:t>
            </a:r>
          </a:p>
          <a:p>
            <a:r>
              <a:rPr lang="cs-CZ" baseline="0" dirty="0" smtClean="0"/>
              <a:t>Takže </a:t>
            </a:r>
            <a:endParaRPr lang="cs-CZ" dirty="0"/>
          </a:p>
        </p:txBody>
      </p:sp>
      <p:sp>
        <p:nvSpPr>
          <p:cNvPr id="4" name="Zástupný symbol pro číslo snímku 3"/>
          <p:cNvSpPr>
            <a:spLocks noGrp="1"/>
          </p:cNvSpPr>
          <p:nvPr>
            <p:ph type="sldNum" sz="quarter" idx="10"/>
          </p:nvPr>
        </p:nvSpPr>
        <p:spPr/>
        <p:txBody>
          <a:bodyPr/>
          <a:lstStyle/>
          <a:p>
            <a:fld id="{E84DBBB8-5C0C-49E9-AE87-81638C61B07C}" type="slidenum">
              <a:rPr lang="cs-CZ" smtClean="0"/>
              <a:pPr/>
              <a:t>10</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773B09BF-2590-4736-B6B0-458DB29318DA}" type="datetimeFigureOut">
              <a:rPr lang="cs-CZ" smtClean="0"/>
              <a:pPr/>
              <a:t>10.10.2012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4B95E61-6BB2-4602-BC73-F21A4C68C31D}"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73B09BF-2590-4736-B6B0-458DB29318DA}" type="datetimeFigureOut">
              <a:rPr lang="cs-CZ" smtClean="0"/>
              <a:pPr/>
              <a:t>10.10.2012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4B95E61-6BB2-4602-BC73-F21A4C68C31D}"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73B09BF-2590-4736-B6B0-458DB29318DA}" type="datetimeFigureOut">
              <a:rPr lang="cs-CZ" smtClean="0"/>
              <a:pPr/>
              <a:t>10.10.2012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4B95E61-6BB2-4602-BC73-F21A4C68C31D}"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73B09BF-2590-4736-B6B0-458DB29318DA}" type="datetimeFigureOut">
              <a:rPr lang="cs-CZ" smtClean="0"/>
              <a:pPr/>
              <a:t>10.10.2012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4B95E61-6BB2-4602-BC73-F21A4C68C31D}"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773B09BF-2590-4736-B6B0-458DB29318DA}" type="datetimeFigureOut">
              <a:rPr lang="cs-CZ" smtClean="0"/>
              <a:pPr/>
              <a:t>10.10.2012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4B95E61-6BB2-4602-BC73-F21A4C68C31D}"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773B09BF-2590-4736-B6B0-458DB29318DA}" type="datetimeFigureOut">
              <a:rPr lang="cs-CZ" smtClean="0"/>
              <a:pPr/>
              <a:t>10.10.2012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4B95E61-6BB2-4602-BC73-F21A4C68C31D}"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773B09BF-2590-4736-B6B0-458DB29318DA}" type="datetimeFigureOut">
              <a:rPr lang="cs-CZ" smtClean="0"/>
              <a:pPr/>
              <a:t>10.10.2012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4B95E61-6BB2-4602-BC73-F21A4C68C31D}"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773B09BF-2590-4736-B6B0-458DB29318DA}" type="datetimeFigureOut">
              <a:rPr lang="cs-CZ" smtClean="0"/>
              <a:pPr/>
              <a:t>10.10.2012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4B95E61-6BB2-4602-BC73-F21A4C68C31D}"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73B09BF-2590-4736-B6B0-458DB29318DA}" type="datetimeFigureOut">
              <a:rPr lang="cs-CZ" smtClean="0"/>
              <a:pPr/>
              <a:t>10.10.2012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4B95E61-6BB2-4602-BC73-F21A4C68C31D}"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73B09BF-2590-4736-B6B0-458DB29318DA}" type="datetimeFigureOut">
              <a:rPr lang="cs-CZ" smtClean="0"/>
              <a:pPr/>
              <a:t>10.10.2012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4B95E61-6BB2-4602-BC73-F21A4C68C31D}"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73B09BF-2590-4736-B6B0-458DB29318DA}" type="datetimeFigureOut">
              <a:rPr lang="cs-CZ" smtClean="0"/>
              <a:pPr/>
              <a:t>10.10.2012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4B95E61-6BB2-4602-BC73-F21A4C68C31D}"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3B09BF-2590-4736-B6B0-458DB29318DA}" type="datetimeFigureOut">
              <a:rPr lang="cs-CZ" smtClean="0"/>
              <a:pPr/>
              <a:t>10.10.2012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95E61-6BB2-4602-BC73-F21A4C68C31D}"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hemeOverride" Target="../theme/themeOverride5.xml"/><Relationship Id="rId4" Type="http://schemas.openxmlformats.org/officeDocument/2006/relationships/image" Target="../media/image1.gi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hemeOverride" Target="../theme/themeOverride6.xml"/><Relationship Id="rId4" Type="http://schemas.openxmlformats.org/officeDocument/2006/relationships/image" Target="../media/image1.gi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hemeOverride" Target="../theme/themeOverride7.xml"/><Relationship Id="rId4" Type="http://schemas.openxmlformats.org/officeDocument/2006/relationships/image" Target="../media/image1.gif"/></Relationships>
</file>

<file path=ppt/slides/_rels/slide1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www.clovekvtisni.cz/" TargetMode="External"/><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hyperlink" Target="http://www.promitejity.cz/" TargetMode="External"/><Relationship Id="rId4" Type="http://schemas.openxmlformats.org/officeDocument/2006/relationships/hyperlink" Target="http://www.jedensvet.cz/"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mailto:marek.svoboda@clovekvtisni.cz"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1.gi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hemeOverride" Target="../theme/themeOverride2.xml"/><Relationship Id="rId4" Type="http://schemas.openxmlformats.org/officeDocument/2006/relationships/image" Target="../media/image1.gif"/></Relationships>
</file>

<file path=ppt/slides/_rels/slide7.xml.rels><?xml version="1.0" encoding="UTF-8" standalone="yes"?>
<Relationships xmlns="http://schemas.openxmlformats.org/package/2006/relationships"><Relationship Id="rId8" Type="http://schemas.openxmlformats.org/officeDocument/2006/relationships/hyperlink" Target="http://www.civicus.org/" TargetMode="External"/><Relationship Id="rId3" Type="http://schemas.openxmlformats.org/officeDocument/2006/relationships/notesSlide" Target="../notesSlides/notesSlide7.xml"/><Relationship Id="rId7" Type="http://schemas.openxmlformats.org/officeDocument/2006/relationships/hyperlink" Target="http://www.frontlinedefenders.org/" TargetMode="External"/><Relationship Id="rId2" Type="http://schemas.openxmlformats.org/officeDocument/2006/relationships/slideLayout" Target="../slideLayouts/slideLayout1.xml"/><Relationship Id="rId1" Type="http://schemas.openxmlformats.org/officeDocument/2006/relationships/themeOverride" Target="../theme/themeOverride3.xml"/><Relationship Id="rId6" Type="http://schemas.openxmlformats.org/officeDocument/2006/relationships/hyperlink" Target="http://www.freedomhouse.org/" TargetMode="External"/><Relationship Id="rId11" Type="http://schemas.openxmlformats.org/officeDocument/2006/relationships/image" Target="../media/image1.gif"/><Relationship Id="rId5" Type="http://schemas.openxmlformats.org/officeDocument/2006/relationships/hyperlink" Target="http://www.amnesty.org/" TargetMode="External"/><Relationship Id="rId10" Type="http://schemas.openxmlformats.org/officeDocument/2006/relationships/hyperlink" Target="http://www.soros.org/" TargetMode="External"/><Relationship Id="rId4" Type="http://schemas.openxmlformats.org/officeDocument/2006/relationships/hyperlink" Target="http://www.hrw.org/" TargetMode="External"/><Relationship Id="rId9" Type="http://schemas.openxmlformats.org/officeDocument/2006/relationships/hyperlink" Target="http://www.ned.org/" TargetMode="Externa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1.gif"/><Relationship Id="rId2" Type="http://schemas.openxmlformats.org/officeDocument/2006/relationships/slideLayout" Target="../slideLayouts/slideLayout1.xml"/><Relationship Id="rId1" Type="http://schemas.openxmlformats.org/officeDocument/2006/relationships/themeOverride" Target="../theme/themeOverride4.xml"/><Relationship Id="rId6" Type="http://schemas.openxmlformats.org/officeDocument/2006/relationships/hyperlink" Target="http://www.hivos.org/" TargetMode="External"/><Relationship Id="rId5" Type="http://schemas.openxmlformats.org/officeDocument/2006/relationships/hyperlink" Target="http://www.sida.se/" TargetMode="External"/><Relationship Id="rId4" Type="http://schemas.openxmlformats.org/officeDocument/2006/relationships/hyperlink" Target="http://www.dfid.gov.uk/"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www.kas.de/" TargetMode="External"/><Relationship Id="rId3" Type="http://schemas.openxmlformats.org/officeDocument/2006/relationships/hyperlink" Target="http://www.oakfnd.org/" TargetMode="External"/><Relationship Id="rId7" Type="http://schemas.openxmlformats.org/officeDocument/2006/relationships/hyperlink" Target="http://www.boell.de/" TargetMode="External"/><Relationship Id="rId2" Type="http://schemas.openxmlformats.org/officeDocument/2006/relationships/hyperlink" Target="http://www.mott.org/" TargetMode="External"/><Relationship Id="rId1" Type="http://schemas.openxmlformats.org/officeDocument/2006/relationships/slideLayout" Target="../slideLayouts/slideLayout1.xml"/><Relationship Id="rId6" Type="http://schemas.openxmlformats.org/officeDocument/2006/relationships/hyperlink" Target="http://www.iri.org/" TargetMode="External"/><Relationship Id="rId5" Type="http://schemas.openxmlformats.org/officeDocument/2006/relationships/hyperlink" Target="http://www.ndi.org/" TargetMode="External"/><Relationship Id="rId4" Type="http://schemas.openxmlformats.org/officeDocument/2006/relationships/hyperlink" Target="http://henryjacksonsociety.org/" TargetMode="External"/><Relationship Id="rId9" Type="http://schemas.openxmlformats.org/officeDocument/2006/relationships/image" Target="../media/image1.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sz="2800" b="1" dirty="0" smtClean="0">
                <a:solidFill>
                  <a:schemeClr val="accent1">
                    <a:lumMod val="75000"/>
                  </a:schemeClr>
                </a:solidFill>
              </a:rPr>
              <a:t>Podpora lidských práv v „</a:t>
            </a:r>
            <a:r>
              <a:rPr lang="cs-CZ" sz="2800" b="1" dirty="0" err="1" smtClean="0">
                <a:solidFill>
                  <a:schemeClr val="accent1">
                    <a:lumMod val="75000"/>
                  </a:schemeClr>
                </a:solidFill>
              </a:rPr>
              <a:t>hardcase</a:t>
            </a:r>
            <a:r>
              <a:rPr lang="cs-CZ" sz="2800" b="1" dirty="0" smtClean="0">
                <a:solidFill>
                  <a:schemeClr val="accent1">
                    <a:lumMod val="75000"/>
                  </a:schemeClr>
                </a:solidFill>
              </a:rPr>
              <a:t> </a:t>
            </a:r>
            <a:r>
              <a:rPr lang="cs-CZ" sz="2800" b="1" dirty="0" err="1" smtClean="0">
                <a:solidFill>
                  <a:schemeClr val="accent1">
                    <a:lumMod val="75000"/>
                  </a:schemeClr>
                </a:solidFill>
              </a:rPr>
              <a:t>countries</a:t>
            </a:r>
            <a:r>
              <a:rPr lang="cs-CZ" sz="2800" b="1" dirty="0" smtClean="0">
                <a:solidFill>
                  <a:schemeClr val="accent1">
                    <a:lumMod val="75000"/>
                  </a:schemeClr>
                </a:solidFill>
              </a:rPr>
              <a:t>“</a:t>
            </a:r>
            <a:endParaRPr lang="cs-CZ" sz="2800" b="1" dirty="0">
              <a:solidFill>
                <a:schemeClr val="accent1">
                  <a:lumMod val="75000"/>
                </a:schemeClr>
              </a:solidFill>
            </a:endParaRPr>
          </a:p>
        </p:txBody>
      </p:sp>
      <p:sp>
        <p:nvSpPr>
          <p:cNvPr id="3" name="Podnadpis 2"/>
          <p:cNvSpPr>
            <a:spLocks noGrp="1"/>
          </p:cNvSpPr>
          <p:nvPr>
            <p:ph type="subTitle" idx="1"/>
          </p:nvPr>
        </p:nvSpPr>
        <p:spPr>
          <a:xfrm>
            <a:off x="1043608" y="3140968"/>
            <a:ext cx="7056784" cy="3024336"/>
          </a:xfrm>
        </p:spPr>
        <p:txBody>
          <a:bodyPr/>
          <a:lstStyle/>
          <a:p>
            <a:endParaRPr lang="cs-CZ" dirty="0" smtClean="0"/>
          </a:p>
          <a:p>
            <a:endParaRPr lang="cs-CZ" sz="2800" dirty="0">
              <a:solidFill>
                <a:schemeClr val="tx1"/>
              </a:solidFill>
            </a:endParaRPr>
          </a:p>
        </p:txBody>
      </p:sp>
      <p:pic>
        <p:nvPicPr>
          <p:cNvPr id="1026" name="Picture 2" descr="C:\Users\svomar01\Desktop\CvT_logo_20_let_cz.gif"/>
          <p:cNvPicPr>
            <a:picLocks noChangeAspect="1" noChangeArrowheads="1"/>
          </p:cNvPicPr>
          <p:nvPr/>
        </p:nvPicPr>
        <p:blipFill>
          <a:blip r:embed="rId3" cstate="print"/>
          <a:srcRect/>
          <a:stretch>
            <a:fillRect/>
          </a:stretch>
        </p:blipFill>
        <p:spPr bwMode="auto">
          <a:xfrm>
            <a:off x="6549220" y="0"/>
            <a:ext cx="2594780" cy="134076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dpis 1"/>
          <p:cNvSpPr>
            <a:spLocks noGrp="1"/>
          </p:cNvSpPr>
          <p:nvPr>
            <p:ph type="ctrTitle"/>
          </p:nvPr>
        </p:nvSpPr>
        <p:spPr>
          <a:xfrm>
            <a:off x="611560" y="692696"/>
            <a:ext cx="7772400" cy="1467594"/>
          </a:xfrm>
        </p:spPr>
        <p:txBody>
          <a:bodyPr/>
          <a:lstStyle/>
          <a:p>
            <a:r>
              <a:rPr lang="cs-CZ" sz="2800" b="1" dirty="0" smtClean="0">
                <a:solidFill>
                  <a:schemeClr val="accent1">
                    <a:lumMod val="75000"/>
                  </a:schemeClr>
                </a:solidFill>
              </a:rPr>
              <a:t>Specifika práce v represivních zemích</a:t>
            </a:r>
            <a:br>
              <a:rPr lang="cs-CZ" sz="2800" b="1" dirty="0" smtClean="0">
                <a:solidFill>
                  <a:schemeClr val="accent1">
                    <a:lumMod val="75000"/>
                  </a:schemeClr>
                </a:solidFill>
              </a:rPr>
            </a:br>
            <a:endParaRPr lang="cs-CZ" sz="2800" b="1" dirty="0">
              <a:solidFill>
                <a:schemeClr val="accent1">
                  <a:lumMod val="75000"/>
                </a:schemeClr>
              </a:solidFill>
            </a:endParaRPr>
          </a:p>
        </p:txBody>
      </p:sp>
      <p:sp>
        <p:nvSpPr>
          <p:cNvPr id="3" name="Podnadpis 2"/>
          <p:cNvSpPr>
            <a:spLocks noGrp="1"/>
          </p:cNvSpPr>
          <p:nvPr>
            <p:ph type="subTitle" idx="1"/>
          </p:nvPr>
        </p:nvSpPr>
        <p:spPr>
          <a:xfrm>
            <a:off x="827584" y="1700808"/>
            <a:ext cx="7272808" cy="4464496"/>
          </a:xfrm>
        </p:spPr>
        <p:txBody>
          <a:bodyPr>
            <a:normAutofit/>
          </a:bodyPr>
          <a:lstStyle/>
          <a:p>
            <a:pPr algn="l">
              <a:buFontTx/>
              <a:buChar char="-"/>
            </a:pPr>
            <a:r>
              <a:rPr lang="cs-CZ" sz="2800" dirty="0" smtClean="0">
                <a:solidFill>
                  <a:schemeClr val="tx1"/>
                </a:solidFill>
              </a:rPr>
              <a:t> Pozornost státního aparátu</a:t>
            </a:r>
          </a:p>
          <a:p>
            <a:pPr algn="l">
              <a:buFontTx/>
              <a:buChar char="-"/>
            </a:pPr>
            <a:r>
              <a:rPr lang="cs-CZ" sz="2800" dirty="0" smtClean="0">
                <a:solidFill>
                  <a:schemeClr val="tx1"/>
                </a:solidFill>
              </a:rPr>
              <a:t> Bezpečnostní riziko</a:t>
            </a:r>
          </a:p>
          <a:p>
            <a:pPr algn="l">
              <a:buFontTx/>
              <a:buChar char="-"/>
            </a:pPr>
            <a:r>
              <a:rPr lang="cs-CZ" sz="2800" dirty="0" smtClean="0">
                <a:solidFill>
                  <a:schemeClr val="tx1"/>
                </a:solidFill>
              </a:rPr>
              <a:t> Omezená možnost komunikace</a:t>
            </a:r>
          </a:p>
          <a:p>
            <a:pPr algn="l">
              <a:buFontTx/>
              <a:buChar char="-"/>
            </a:pPr>
            <a:r>
              <a:rPr lang="cs-CZ" sz="2800" dirty="0" smtClean="0">
                <a:solidFill>
                  <a:schemeClr val="tx1"/>
                </a:solidFill>
              </a:rPr>
              <a:t> Politická citlivost </a:t>
            </a:r>
          </a:p>
          <a:p>
            <a:pPr algn="l">
              <a:buFontTx/>
              <a:buChar char="-"/>
            </a:pPr>
            <a:r>
              <a:rPr lang="cs-CZ" sz="2800" dirty="0" smtClean="0">
                <a:solidFill>
                  <a:schemeClr val="tx1"/>
                </a:solidFill>
              </a:rPr>
              <a:t> Dlouhodobost/důvěra </a:t>
            </a:r>
          </a:p>
          <a:p>
            <a:pPr algn="l"/>
            <a:endParaRPr lang="cs-CZ" sz="2800" dirty="0" smtClean="0">
              <a:solidFill>
                <a:schemeClr val="tx1"/>
              </a:solidFill>
            </a:endParaRPr>
          </a:p>
          <a:p>
            <a:endParaRPr lang="cs-CZ" sz="2800" dirty="0">
              <a:solidFill>
                <a:schemeClr val="tx1"/>
              </a:solidFill>
            </a:endParaRPr>
          </a:p>
          <a:p>
            <a:endParaRPr lang="cs-CZ" sz="2400" dirty="0" smtClean="0">
              <a:solidFill>
                <a:schemeClr val="tx1"/>
              </a:solidFill>
            </a:endParaRPr>
          </a:p>
          <a:p>
            <a:endParaRPr lang="cs-CZ" sz="2800" dirty="0">
              <a:solidFill>
                <a:schemeClr val="tx1"/>
              </a:solidFill>
            </a:endParaRPr>
          </a:p>
          <a:p>
            <a:endParaRPr lang="cs-CZ" sz="2800" dirty="0" smtClean="0">
              <a:solidFill>
                <a:schemeClr val="tx1"/>
              </a:solidFill>
            </a:endParaRPr>
          </a:p>
          <a:p>
            <a:endParaRPr lang="cs-CZ" sz="2800" dirty="0">
              <a:solidFill>
                <a:schemeClr val="tx1"/>
              </a:solidFill>
            </a:endParaRPr>
          </a:p>
          <a:p>
            <a:endParaRPr lang="cs-CZ" sz="2800" dirty="0" smtClean="0">
              <a:solidFill>
                <a:schemeClr val="tx1"/>
              </a:solidFill>
            </a:endParaRPr>
          </a:p>
        </p:txBody>
      </p:sp>
      <p:pic>
        <p:nvPicPr>
          <p:cNvPr id="1026" name="Picture 2" descr="C:\Users\svomar01\Desktop\CvT_logo_20_let_cz.gif"/>
          <p:cNvPicPr>
            <a:picLocks noChangeAspect="1" noChangeArrowheads="1"/>
          </p:cNvPicPr>
          <p:nvPr/>
        </p:nvPicPr>
        <p:blipFill>
          <a:blip r:embed="rId4" cstate="print"/>
          <a:srcRect/>
          <a:stretch>
            <a:fillRect/>
          </a:stretch>
        </p:blipFill>
        <p:spPr bwMode="auto">
          <a:xfrm>
            <a:off x="6549220" y="0"/>
            <a:ext cx="2594780" cy="1340768"/>
          </a:xfrm>
          <a:prstGeom prst="rect">
            <a:avLst/>
          </a:prstGeom>
          <a:noFill/>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dpis 1"/>
          <p:cNvSpPr>
            <a:spLocks noGrp="1"/>
          </p:cNvSpPr>
          <p:nvPr>
            <p:ph type="ctrTitle"/>
          </p:nvPr>
        </p:nvSpPr>
        <p:spPr>
          <a:xfrm>
            <a:off x="611560" y="692696"/>
            <a:ext cx="7772400" cy="1467594"/>
          </a:xfrm>
        </p:spPr>
        <p:txBody>
          <a:bodyPr/>
          <a:lstStyle/>
          <a:p>
            <a:r>
              <a:rPr lang="cs-CZ" sz="2800" b="1" dirty="0" smtClean="0">
                <a:solidFill>
                  <a:schemeClr val="accent1">
                    <a:lumMod val="75000"/>
                  </a:schemeClr>
                </a:solidFill>
              </a:rPr>
              <a:t>Kritéria pro práci v represivních zemích</a:t>
            </a:r>
            <a:br>
              <a:rPr lang="cs-CZ" sz="2800" b="1" dirty="0" smtClean="0">
                <a:solidFill>
                  <a:schemeClr val="accent1">
                    <a:lumMod val="75000"/>
                  </a:schemeClr>
                </a:solidFill>
              </a:rPr>
            </a:br>
            <a:endParaRPr lang="cs-CZ" sz="2800" b="1" dirty="0">
              <a:solidFill>
                <a:schemeClr val="accent1">
                  <a:lumMod val="75000"/>
                </a:schemeClr>
              </a:solidFill>
            </a:endParaRPr>
          </a:p>
        </p:txBody>
      </p:sp>
      <p:sp>
        <p:nvSpPr>
          <p:cNvPr id="3" name="Podnadpis 2"/>
          <p:cNvSpPr>
            <a:spLocks noGrp="1"/>
          </p:cNvSpPr>
          <p:nvPr>
            <p:ph type="subTitle" idx="1"/>
          </p:nvPr>
        </p:nvSpPr>
        <p:spPr>
          <a:xfrm>
            <a:off x="827584" y="1700808"/>
            <a:ext cx="7272808" cy="4464496"/>
          </a:xfrm>
        </p:spPr>
        <p:txBody>
          <a:bodyPr>
            <a:normAutofit/>
          </a:bodyPr>
          <a:lstStyle/>
          <a:p>
            <a:pPr algn="l">
              <a:buFontTx/>
              <a:buChar char="-"/>
            </a:pPr>
            <a:r>
              <a:rPr lang="cs-CZ" sz="2800" dirty="0" smtClean="0">
                <a:solidFill>
                  <a:schemeClr val="tx1"/>
                </a:solidFill>
              </a:rPr>
              <a:t> Možnost relevantní intervence</a:t>
            </a:r>
          </a:p>
          <a:p>
            <a:pPr algn="l">
              <a:buFontTx/>
              <a:buChar char="-"/>
            </a:pPr>
            <a:r>
              <a:rPr lang="cs-CZ" sz="2800" dirty="0" smtClean="0">
                <a:solidFill>
                  <a:schemeClr val="tx1"/>
                </a:solidFill>
              </a:rPr>
              <a:t> Partneři na místě</a:t>
            </a:r>
          </a:p>
          <a:p>
            <a:pPr algn="l">
              <a:buFontTx/>
              <a:buChar char="-"/>
            </a:pPr>
            <a:r>
              <a:rPr lang="cs-CZ" sz="2800" dirty="0" smtClean="0">
                <a:solidFill>
                  <a:schemeClr val="tx1"/>
                </a:solidFill>
              </a:rPr>
              <a:t> Možnost přístupu </a:t>
            </a:r>
          </a:p>
          <a:p>
            <a:pPr algn="l">
              <a:buFontTx/>
              <a:buChar char="-"/>
            </a:pPr>
            <a:r>
              <a:rPr lang="cs-CZ" sz="2800" dirty="0" smtClean="0">
                <a:solidFill>
                  <a:schemeClr val="tx1"/>
                </a:solidFill>
              </a:rPr>
              <a:t> Stupeň ohrožení</a:t>
            </a:r>
          </a:p>
          <a:p>
            <a:pPr algn="l">
              <a:buFontTx/>
              <a:buChar char="-"/>
            </a:pPr>
            <a:r>
              <a:rPr lang="cs-CZ" sz="2800" dirty="0" smtClean="0">
                <a:solidFill>
                  <a:schemeClr val="tx1"/>
                </a:solidFill>
              </a:rPr>
              <a:t> Možnost financování</a:t>
            </a:r>
          </a:p>
          <a:p>
            <a:pPr algn="l"/>
            <a:endParaRPr lang="cs-CZ" sz="2800" dirty="0" smtClean="0">
              <a:solidFill>
                <a:schemeClr val="tx1"/>
              </a:solidFill>
            </a:endParaRPr>
          </a:p>
          <a:p>
            <a:endParaRPr lang="cs-CZ" sz="2800" dirty="0">
              <a:solidFill>
                <a:schemeClr val="tx1"/>
              </a:solidFill>
            </a:endParaRPr>
          </a:p>
          <a:p>
            <a:endParaRPr lang="cs-CZ" sz="2400" dirty="0" smtClean="0">
              <a:solidFill>
                <a:schemeClr val="tx1"/>
              </a:solidFill>
            </a:endParaRPr>
          </a:p>
          <a:p>
            <a:endParaRPr lang="cs-CZ" sz="2800" dirty="0">
              <a:solidFill>
                <a:schemeClr val="tx1"/>
              </a:solidFill>
            </a:endParaRPr>
          </a:p>
          <a:p>
            <a:endParaRPr lang="cs-CZ" sz="2800" dirty="0" smtClean="0">
              <a:solidFill>
                <a:schemeClr val="tx1"/>
              </a:solidFill>
            </a:endParaRPr>
          </a:p>
          <a:p>
            <a:endParaRPr lang="cs-CZ" sz="2800" dirty="0">
              <a:solidFill>
                <a:schemeClr val="tx1"/>
              </a:solidFill>
            </a:endParaRPr>
          </a:p>
          <a:p>
            <a:endParaRPr lang="cs-CZ" sz="2800" dirty="0" smtClean="0">
              <a:solidFill>
                <a:schemeClr val="tx1"/>
              </a:solidFill>
            </a:endParaRPr>
          </a:p>
        </p:txBody>
      </p:sp>
      <p:pic>
        <p:nvPicPr>
          <p:cNvPr id="1026" name="Picture 2" descr="C:\Users\svomar01\Desktop\CvT_logo_20_let_cz.gif"/>
          <p:cNvPicPr>
            <a:picLocks noChangeAspect="1" noChangeArrowheads="1"/>
          </p:cNvPicPr>
          <p:nvPr/>
        </p:nvPicPr>
        <p:blipFill>
          <a:blip r:embed="rId4" cstate="print"/>
          <a:srcRect/>
          <a:stretch>
            <a:fillRect/>
          </a:stretch>
        </p:blipFill>
        <p:spPr bwMode="auto">
          <a:xfrm>
            <a:off x="6549220" y="0"/>
            <a:ext cx="2594780" cy="1340768"/>
          </a:xfrm>
          <a:prstGeom prst="rect">
            <a:avLst/>
          </a:prstGeom>
          <a:noFill/>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dpis 1"/>
          <p:cNvSpPr>
            <a:spLocks noGrp="1"/>
          </p:cNvSpPr>
          <p:nvPr>
            <p:ph type="ctrTitle"/>
          </p:nvPr>
        </p:nvSpPr>
        <p:spPr>
          <a:xfrm>
            <a:off x="611560" y="692696"/>
            <a:ext cx="7772400" cy="1467594"/>
          </a:xfrm>
        </p:spPr>
        <p:txBody>
          <a:bodyPr/>
          <a:lstStyle/>
          <a:p>
            <a:r>
              <a:rPr lang="cs-CZ" sz="2800" b="1" dirty="0" smtClean="0">
                <a:solidFill>
                  <a:schemeClr val="accent1">
                    <a:lumMod val="75000"/>
                  </a:schemeClr>
                </a:solidFill>
              </a:rPr>
              <a:t>Režimy jsou chytřejší</a:t>
            </a:r>
            <a:br>
              <a:rPr lang="cs-CZ" sz="2800" b="1" dirty="0" smtClean="0">
                <a:solidFill>
                  <a:schemeClr val="accent1">
                    <a:lumMod val="75000"/>
                  </a:schemeClr>
                </a:solidFill>
              </a:rPr>
            </a:br>
            <a:endParaRPr lang="cs-CZ" sz="2800" b="1" dirty="0">
              <a:solidFill>
                <a:schemeClr val="accent1">
                  <a:lumMod val="75000"/>
                </a:schemeClr>
              </a:solidFill>
            </a:endParaRPr>
          </a:p>
        </p:txBody>
      </p:sp>
      <p:sp>
        <p:nvSpPr>
          <p:cNvPr id="3" name="Podnadpis 2"/>
          <p:cNvSpPr>
            <a:spLocks noGrp="1"/>
          </p:cNvSpPr>
          <p:nvPr>
            <p:ph type="subTitle" idx="1"/>
          </p:nvPr>
        </p:nvSpPr>
        <p:spPr>
          <a:xfrm>
            <a:off x="827584" y="1700808"/>
            <a:ext cx="7272808" cy="4464496"/>
          </a:xfrm>
        </p:spPr>
        <p:txBody>
          <a:bodyPr>
            <a:normAutofit/>
          </a:bodyPr>
          <a:lstStyle/>
          <a:p>
            <a:pPr algn="l">
              <a:buFontTx/>
              <a:buChar char="-"/>
            </a:pPr>
            <a:r>
              <a:rPr lang="cs-CZ" sz="2800" dirty="0" smtClean="0">
                <a:solidFill>
                  <a:schemeClr val="tx1"/>
                </a:solidFill>
              </a:rPr>
              <a:t>Otevřená diktatura je zbytečně vystavena mezinárodnímu tlaku</a:t>
            </a:r>
          </a:p>
          <a:p>
            <a:pPr algn="l">
              <a:buFontTx/>
              <a:buChar char="-"/>
            </a:pPr>
            <a:r>
              <a:rPr lang="cs-CZ" sz="2800" dirty="0" smtClean="0">
                <a:solidFill>
                  <a:schemeClr val="tx1"/>
                </a:solidFill>
              </a:rPr>
              <a:t> Nástup „státního kapitalismu“, „</a:t>
            </a:r>
            <a:r>
              <a:rPr lang="cs-CZ" sz="2800" dirty="0" err="1" smtClean="0">
                <a:solidFill>
                  <a:schemeClr val="tx1"/>
                </a:solidFill>
              </a:rPr>
              <a:t>semiautoritářských</a:t>
            </a:r>
            <a:r>
              <a:rPr lang="cs-CZ" sz="2800" dirty="0" smtClean="0">
                <a:solidFill>
                  <a:schemeClr val="tx1"/>
                </a:solidFill>
              </a:rPr>
              <a:t> režimů“</a:t>
            </a:r>
          </a:p>
          <a:p>
            <a:pPr algn="l"/>
            <a:r>
              <a:rPr lang="cs-CZ" sz="2800" dirty="0" smtClean="0">
                <a:solidFill>
                  <a:schemeClr val="tx1"/>
                </a:solidFill>
              </a:rPr>
              <a:t>- Sofistikovanější perzekuce</a:t>
            </a:r>
          </a:p>
          <a:p>
            <a:endParaRPr lang="cs-CZ" sz="2800" dirty="0">
              <a:solidFill>
                <a:schemeClr val="tx1"/>
              </a:solidFill>
            </a:endParaRPr>
          </a:p>
          <a:p>
            <a:endParaRPr lang="cs-CZ" sz="2400" dirty="0" smtClean="0">
              <a:solidFill>
                <a:schemeClr val="tx1"/>
              </a:solidFill>
            </a:endParaRPr>
          </a:p>
          <a:p>
            <a:endParaRPr lang="cs-CZ" sz="2800" dirty="0">
              <a:solidFill>
                <a:schemeClr val="tx1"/>
              </a:solidFill>
            </a:endParaRPr>
          </a:p>
          <a:p>
            <a:endParaRPr lang="cs-CZ" sz="2800" dirty="0" smtClean="0">
              <a:solidFill>
                <a:schemeClr val="tx1"/>
              </a:solidFill>
            </a:endParaRPr>
          </a:p>
          <a:p>
            <a:endParaRPr lang="cs-CZ" sz="2800" dirty="0">
              <a:solidFill>
                <a:schemeClr val="tx1"/>
              </a:solidFill>
            </a:endParaRPr>
          </a:p>
          <a:p>
            <a:endParaRPr lang="cs-CZ" sz="2800" dirty="0" smtClean="0">
              <a:solidFill>
                <a:schemeClr val="tx1"/>
              </a:solidFill>
            </a:endParaRPr>
          </a:p>
        </p:txBody>
      </p:sp>
      <p:pic>
        <p:nvPicPr>
          <p:cNvPr id="1026" name="Picture 2" descr="C:\Users\svomar01\Desktop\CvT_logo_20_let_cz.gif"/>
          <p:cNvPicPr>
            <a:picLocks noChangeAspect="1" noChangeArrowheads="1"/>
          </p:cNvPicPr>
          <p:nvPr/>
        </p:nvPicPr>
        <p:blipFill>
          <a:blip r:embed="rId4" cstate="print"/>
          <a:srcRect/>
          <a:stretch>
            <a:fillRect/>
          </a:stretch>
        </p:blipFill>
        <p:spPr bwMode="auto">
          <a:xfrm>
            <a:off x="6549220" y="0"/>
            <a:ext cx="2594780" cy="1340768"/>
          </a:xfrm>
          <a:prstGeom prst="rect">
            <a:avLst/>
          </a:prstGeom>
          <a:noFill/>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611560" y="692696"/>
            <a:ext cx="7772400" cy="1467594"/>
          </a:xfrm>
        </p:spPr>
        <p:txBody>
          <a:bodyPr/>
          <a:lstStyle/>
          <a:p>
            <a:r>
              <a:rPr lang="cs-CZ" sz="2800" b="1" dirty="0" smtClean="0">
                <a:solidFill>
                  <a:schemeClr val="accent1">
                    <a:lumMod val="75000"/>
                  </a:schemeClr>
                </a:solidFill>
              </a:rPr>
              <a:t>Případová studie</a:t>
            </a:r>
            <a:br>
              <a:rPr lang="cs-CZ" sz="2800" b="1" dirty="0" smtClean="0">
                <a:solidFill>
                  <a:schemeClr val="accent1">
                    <a:lumMod val="75000"/>
                  </a:schemeClr>
                </a:solidFill>
              </a:rPr>
            </a:br>
            <a:r>
              <a:rPr lang="cs-CZ" sz="2800" b="1" dirty="0" smtClean="0">
                <a:solidFill>
                  <a:schemeClr val="accent1">
                    <a:lumMod val="75000"/>
                  </a:schemeClr>
                </a:solidFill>
              </a:rPr>
              <a:t>Barma: z diktatury do neznáma</a:t>
            </a:r>
            <a:br>
              <a:rPr lang="cs-CZ" sz="2800" b="1" dirty="0" smtClean="0">
                <a:solidFill>
                  <a:schemeClr val="accent1">
                    <a:lumMod val="75000"/>
                  </a:schemeClr>
                </a:solidFill>
              </a:rPr>
            </a:br>
            <a:endParaRPr lang="cs-CZ" sz="2800" b="1" dirty="0">
              <a:solidFill>
                <a:schemeClr val="accent1">
                  <a:lumMod val="75000"/>
                </a:schemeClr>
              </a:solidFill>
            </a:endParaRPr>
          </a:p>
        </p:txBody>
      </p:sp>
      <p:sp>
        <p:nvSpPr>
          <p:cNvPr id="3" name="Podnadpis 2"/>
          <p:cNvSpPr>
            <a:spLocks noGrp="1"/>
          </p:cNvSpPr>
          <p:nvPr>
            <p:ph type="subTitle" idx="1"/>
          </p:nvPr>
        </p:nvSpPr>
        <p:spPr>
          <a:xfrm>
            <a:off x="827584" y="1700808"/>
            <a:ext cx="7272808" cy="4464496"/>
          </a:xfrm>
        </p:spPr>
        <p:txBody>
          <a:bodyPr>
            <a:normAutofit/>
          </a:bodyPr>
          <a:lstStyle/>
          <a:p>
            <a:pPr algn="l"/>
            <a:endParaRPr lang="cs-CZ" sz="2400" dirty="0" smtClean="0">
              <a:solidFill>
                <a:schemeClr val="tx1"/>
              </a:solidFill>
            </a:endParaRPr>
          </a:p>
          <a:p>
            <a:pPr algn="l"/>
            <a:r>
              <a:rPr lang="cs-CZ" sz="2400" b="1" dirty="0" smtClean="0">
                <a:solidFill>
                  <a:schemeClr val="tx1"/>
                </a:solidFill>
              </a:rPr>
              <a:t>Výchozí situace:</a:t>
            </a:r>
          </a:p>
          <a:p>
            <a:pPr algn="l">
              <a:buFontTx/>
              <a:buChar char="-"/>
            </a:pPr>
            <a:r>
              <a:rPr lang="cs-CZ" sz="2400" dirty="0" smtClean="0">
                <a:solidFill>
                  <a:schemeClr val="tx1"/>
                </a:solidFill>
              </a:rPr>
              <a:t> Tvrdá diktatura</a:t>
            </a:r>
          </a:p>
          <a:p>
            <a:pPr algn="l">
              <a:buFontTx/>
              <a:buChar char="-"/>
            </a:pPr>
            <a:r>
              <a:rPr lang="cs-CZ" sz="2400" dirty="0" smtClean="0">
                <a:solidFill>
                  <a:schemeClr val="tx1"/>
                </a:solidFill>
              </a:rPr>
              <a:t> Přes 2000 politických vězňů, často s tresty 60 a více let</a:t>
            </a:r>
          </a:p>
          <a:p>
            <a:pPr algn="l">
              <a:buFontTx/>
              <a:buChar char="-"/>
            </a:pPr>
            <a:r>
              <a:rPr lang="cs-CZ" sz="2400" dirty="0" smtClean="0">
                <a:solidFill>
                  <a:schemeClr val="tx1"/>
                </a:solidFill>
              </a:rPr>
              <a:t> Brutálně potlačované nepokoje, naposledy 2007</a:t>
            </a:r>
          </a:p>
          <a:p>
            <a:pPr algn="l">
              <a:buFontTx/>
              <a:buChar char="-"/>
            </a:pPr>
            <a:r>
              <a:rPr lang="cs-CZ" sz="2400" dirty="0" smtClean="0">
                <a:solidFill>
                  <a:schemeClr val="tx1"/>
                </a:solidFill>
              </a:rPr>
              <a:t> </a:t>
            </a:r>
            <a:r>
              <a:rPr lang="cs-CZ" sz="2400" dirty="0" err="1" smtClean="0">
                <a:solidFill>
                  <a:schemeClr val="tx1"/>
                </a:solidFill>
              </a:rPr>
              <a:t>Multietnický</a:t>
            </a:r>
            <a:r>
              <a:rPr lang="cs-CZ" sz="2400" dirty="0" smtClean="0">
                <a:solidFill>
                  <a:schemeClr val="tx1"/>
                </a:solidFill>
              </a:rPr>
              <a:t> stát, boje v regionech</a:t>
            </a:r>
          </a:p>
          <a:p>
            <a:pPr algn="l"/>
            <a:endParaRPr lang="cs-CZ" sz="2800" dirty="0">
              <a:solidFill>
                <a:schemeClr val="tx1"/>
              </a:solidFill>
            </a:endParaRPr>
          </a:p>
          <a:p>
            <a:pPr algn="l"/>
            <a:endParaRPr lang="cs-CZ" sz="2800" dirty="0" smtClean="0">
              <a:solidFill>
                <a:schemeClr val="tx1"/>
              </a:solidFill>
            </a:endParaRPr>
          </a:p>
          <a:p>
            <a:pPr algn="l"/>
            <a:endParaRPr lang="cs-CZ" sz="2800" dirty="0">
              <a:solidFill>
                <a:schemeClr val="tx1"/>
              </a:solidFill>
            </a:endParaRPr>
          </a:p>
          <a:p>
            <a:pPr algn="l"/>
            <a:endParaRPr lang="cs-CZ" sz="2800" dirty="0" smtClean="0">
              <a:solidFill>
                <a:schemeClr val="tx1"/>
              </a:solidFill>
            </a:endParaRPr>
          </a:p>
        </p:txBody>
      </p:sp>
      <p:pic>
        <p:nvPicPr>
          <p:cNvPr id="1026" name="Picture 2" descr="C:\Users\svomar01\Desktop\CvT_logo_20_let_cz.gif"/>
          <p:cNvPicPr>
            <a:picLocks noChangeAspect="1" noChangeArrowheads="1"/>
          </p:cNvPicPr>
          <p:nvPr/>
        </p:nvPicPr>
        <p:blipFill>
          <a:blip r:embed="rId3" cstate="print"/>
          <a:srcRect/>
          <a:stretch>
            <a:fillRect/>
          </a:stretch>
        </p:blipFill>
        <p:spPr bwMode="auto">
          <a:xfrm>
            <a:off x="6549220" y="0"/>
            <a:ext cx="2594780" cy="1340768"/>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611560" y="692696"/>
            <a:ext cx="7772400" cy="1467594"/>
          </a:xfrm>
        </p:spPr>
        <p:txBody>
          <a:bodyPr/>
          <a:lstStyle/>
          <a:p>
            <a:r>
              <a:rPr lang="cs-CZ" sz="2800" b="1" dirty="0" smtClean="0">
                <a:solidFill>
                  <a:schemeClr val="accent1">
                    <a:lumMod val="75000"/>
                  </a:schemeClr>
                </a:solidFill>
              </a:rPr>
              <a:t>Případová studie</a:t>
            </a:r>
            <a:br>
              <a:rPr lang="cs-CZ" sz="2800" b="1" dirty="0" smtClean="0">
                <a:solidFill>
                  <a:schemeClr val="accent1">
                    <a:lumMod val="75000"/>
                  </a:schemeClr>
                </a:solidFill>
              </a:rPr>
            </a:br>
            <a:r>
              <a:rPr lang="cs-CZ" sz="2800" b="1" dirty="0" smtClean="0">
                <a:solidFill>
                  <a:schemeClr val="accent1">
                    <a:lumMod val="75000"/>
                  </a:schemeClr>
                </a:solidFill>
              </a:rPr>
              <a:t>Barma: z diktatury do neznáma</a:t>
            </a:r>
            <a:br>
              <a:rPr lang="cs-CZ" sz="2800" b="1" dirty="0" smtClean="0">
                <a:solidFill>
                  <a:schemeClr val="accent1">
                    <a:lumMod val="75000"/>
                  </a:schemeClr>
                </a:solidFill>
              </a:rPr>
            </a:br>
            <a:endParaRPr lang="cs-CZ" sz="2800" b="1" dirty="0">
              <a:solidFill>
                <a:schemeClr val="accent1">
                  <a:lumMod val="75000"/>
                </a:schemeClr>
              </a:solidFill>
            </a:endParaRPr>
          </a:p>
        </p:txBody>
      </p:sp>
      <p:sp>
        <p:nvSpPr>
          <p:cNvPr id="3" name="Podnadpis 2"/>
          <p:cNvSpPr>
            <a:spLocks noGrp="1"/>
          </p:cNvSpPr>
          <p:nvPr>
            <p:ph type="subTitle" idx="1"/>
          </p:nvPr>
        </p:nvSpPr>
        <p:spPr>
          <a:xfrm>
            <a:off x="827584" y="1700808"/>
            <a:ext cx="7272808" cy="4464496"/>
          </a:xfrm>
        </p:spPr>
        <p:txBody>
          <a:bodyPr>
            <a:normAutofit/>
          </a:bodyPr>
          <a:lstStyle/>
          <a:p>
            <a:pPr algn="l"/>
            <a:endParaRPr lang="cs-CZ" sz="2400" b="1" dirty="0" smtClean="0">
              <a:solidFill>
                <a:schemeClr val="tx1"/>
              </a:solidFill>
            </a:endParaRPr>
          </a:p>
          <a:p>
            <a:pPr algn="l"/>
            <a:r>
              <a:rPr lang="cs-CZ" sz="2400" b="1" dirty="0" smtClean="0">
                <a:solidFill>
                  <a:schemeClr val="tx1"/>
                </a:solidFill>
              </a:rPr>
              <a:t>Vývoj:</a:t>
            </a:r>
          </a:p>
          <a:p>
            <a:pPr algn="l"/>
            <a:r>
              <a:rPr lang="cs-CZ" sz="2400" dirty="0" smtClean="0">
                <a:solidFill>
                  <a:schemeClr val="tx1"/>
                </a:solidFill>
              </a:rPr>
              <a:t>- Volby listopad 2010 a duben 2012</a:t>
            </a:r>
          </a:p>
          <a:p>
            <a:pPr algn="l">
              <a:buFontTx/>
              <a:buChar char="-"/>
            </a:pPr>
            <a:r>
              <a:rPr lang="cs-CZ" sz="2400" dirty="0" smtClean="0">
                <a:solidFill>
                  <a:schemeClr val="tx1"/>
                </a:solidFill>
              </a:rPr>
              <a:t> Postupné uvolňování poměrů, ale na bázi represivních zákonů a pod kontrolou armády</a:t>
            </a:r>
          </a:p>
          <a:p>
            <a:pPr algn="l">
              <a:buFontTx/>
              <a:buChar char="-"/>
            </a:pPr>
            <a:r>
              <a:rPr lang="cs-CZ" sz="2400" dirty="0" smtClean="0">
                <a:solidFill>
                  <a:schemeClr val="tx1"/>
                </a:solidFill>
              </a:rPr>
              <a:t> Nerostně bohatá země – zájem zahraničních investorů</a:t>
            </a:r>
          </a:p>
          <a:p>
            <a:pPr algn="l">
              <a:buFontTx/>
              <a:buChar char="-"/>
            </a:pPr>
            <a:r>
              <a:rPr lang="cs-CZ" sz="2400" dirty="0" smtClean="0">
                <a:solidFill>
                  <a:schemeClr val="tx1"/>
                </a:solidFill>
              </a:rPr>
              <a:t> Mezinárodní komunita opouští sankce, navazuje styky s vládou</a:t>
            </a:r>
          </a:p>
          <a:p>
            <a:pPr algn="l"/>
            <a:endParaRPr lang="cs-CZ" sz="2400" dirty="0">
              <a:solidFill>
                <a:schemeClr val="tx1"/>
              </a:solidFill>
            </a:endParaRPr>
          </a:p>
          <a:p>
            <a:pPr algn="l"/>
            <a:endParaRPr lang="cs-CZ" sz="2800" dirty="0" smtClean="0">
              <a:solidFill>
                <a:schemeClr val="tx1"/>
              </a:solidFill>
            </a:endParaRPr>
          </a:p>
          <a:p>
            <a:pPr algn="l"/>
            <a:endParaRPr lang="cs-CZ" sz="2800" dirty="0">
              <a:solidFill>
                <a:schemeClr val="tx1"/>
              </a:solidFill>
            </a:endParaRPr>
          </a:p>
          <a:p>
            <a:pPr algn="l"/>
            <a:endParaRPr lang="cs-CZ" sz="2800" dirty="0" smtClean="0">
              <a:solidFill>
                <a:schemeClr val="tx1"/>
              </a:solidFill>
            </a:endParaRPr>
          </a:p>
        </p:txBody>
      </p:sp>
      <p:pic>
        <p:nvPicPr>
          <p:cNvPr id="1026" name="Picture 2" descr="C:\Users\svomar01\Desktop\CvT_logo_20_let_cz.gif"/>
          <p:cNvPicPr>
            <a:picLocks noChangeAspect="1" noChangeArrowheads="1"/>
          </p:cNvPicPr>
          <p:nvPr/>
        </p:nvPicPr>
        <p:blipFill>
          <a:blip r:embed="rId3" cstate="print"/>
          <a:srcRect/>
          <a:stretch>
            <a:fillRect/>
          </a:stretch>
        </p:blipFill>
        <p:spPr bwMode="auto">
          <a:xfrm>
            <a:off x="6549220" y="0"/>
            <a:ext cx="2594780" cy="1340768"/>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611560" y="548680"/>
            <a:ext cx="7772400" cy="1467594"/>
          </a:xfrm>
        </p:spPr>
        <p:txBody>
          <a:bodyPr/>
          <a:lstStyle/>
          <a:p>
            <a:r>
              <a:rPr lang="cs-CZ" sz="2800" b="1" dirty="0" smtClean="0">
                <a:solidFill>
                  <a:schemeClr val="accent1">
                    <a:lumMod val="75000"/>
                  </a:schemeClr>
                </a:solidFill>
              </a:rPr>
              <a:t>Případová studie</a:t>
            </a:r>
            <a:br>
              <a:rPr lang="cs-CZ" sz="2800" b="1" dirty="0" smtClean="0">
                <a:solidFill>
                  <a:schemeClr val="accent1">
                    <a:lumMod val="75000"/>
                  </a:schemeClr>
                </a:solidFill>
              </a:rPr>
            </a:br>
            <a:r>
              <a:rPr lang="cs-CZ" sz="2800" b="1" dirty="0" err="1" smtClean="0">
                <a:solidFill>
                  <a:schemeClr val="accent1">
                    <a:lumMod val="75000"/>
                  </a:schemeClr>
                </a:solidFill>
              </a:rPr>
              <a:t>Ázerbajdžán</a:t>
            </a:r>
            <a:r>
              <a:rPr lang="cs-CZ" sz="2800" b="1" dirty="0" smtClean="0">
                <a:solidFill>
                  <a:schemeClr val="accent1">
                    <a:lumMod val="75000"/>
                  </a:schemeClr>
                </a:solidFill>
              </a:rPr>
              <a:t>: prokletí ropy</a:t>
            </a:r>
            <a:endParaRPr lang="cs-CZ" sz="2800" b="1" dirty="0">
              <a:solidFill>
                <a:schemeClr val="accent1">
                  <a:lumMod val="75000"/>
                </a:schemeClr>
              </a:solidFill>
            </a:endParaRPr>
          </a:p>
        </p:txBody>
      </p:sp>
      <p:sp>
        <p:nvSpPr>
          <p:cNvPr id="3" name="Podnadpis 2"/>
          <p:cNvSpPr>
            <a:spLocks noGrp="1"/>
          </p:cNvSpPr>
          <p:nvPr>
            <p:ph type="subTitle" idx="1"/>
          </p:nvPr>
        </p:nvSpPr>
        <p:spPr>
          <a:xfrm>
            <a:off x="827584" y="1700808"/>
            <a:ext cx="7272808" cy="4464496"/>
          </a:xfrm>
        </p:spPr>
        <p:txBody>
          <a:bodyPr>
            <a:normAutofit/>
          </a:bodyPr>
          <a:lstStyle/>
          <a:p>
            <a:pPr algn="l"/>
            <a:endParaRPr lang="cs-CZ" sz="2400" dirty="0" smtClean="0">
              <a:solidFill>
                <a:schemeClr val="tx1"/>
              </a:solidFill>
            </a:endParaRPr>
          </a:p>
          <a:p>
            <a:pPr algn="l">
              <a:buFontTx/>
              <a:buChar char="-"/>
            </a:pPr>
            <a:r>
              <a:rPr lang="cs-CZ" sz="2400" dirty="0" smtClean="0">
                <a:solidFill>
                  <a:schemeClr val="tx1"/>
                </a:solidFill>
              </a:rPr>
              <a:t> Stabilizovaný autoritářský model</a:t>
            </a:r>
          </a:p>
          <a:p>
            <a:pPr algn="l">
              <a:buFontTx/>
              <a:buChar char="-"/>
            </a:pPr>
            <a:r>
              <a:rPr lang="cs-CZ" sz="2400" dirty="0" smtClean="0">
                <a:solidFill>
                  <a:schemeClr val="tx1"/>
                </a:solidFill>
              </a:rPr>
              <a:t> Sovětské dědictví, do jisté míry „klanové fungování“, </a:t>
            </a:r>
          </a:p>
          <a:p>
            <a:pPr algn="l">
              <a:buFontTx/>
              <a:buChar char="-"/>
            </a:pPr>
            <a:r>
              <a:rPr lang="cs-CZ" sz="2400" dirty="0" smtClean="0">
                <a:solidFill>
                  <a:schemeClr val="tx1"/>
                </a:solidFill>
              </a:rPr>
              <a:t> Silné represivní složky, velký rozdíl regiony/hlavní město</a:t>
            </a:r>
          </a:p>
          <a:p>
            <a:pPr algn="l">
              <a:buFontTx/>
              <a:buChar char="-"/>
            </a:pPr>
            <a:r>
              <a:rPr lang="cs-CZ" sz="2400" dirty="0" smtClean="0">
                <a:solidFill>
                  <a:schemeClr val="tx1"/>
                </a:solidFill>
              </a:rPr>
              <a:t>Jižní cesta, klíčová pro snížení evropské energetické závislosti na Rusku</a:t>
            </a:r>
          </a:p>
          <a:p>
            <a:pPr algn="l">
              <a:buFontTx/>
              <a:buChar char="-"/>
            </a:pPr>
            <a:endParaRPr lang="cs-CZ" sz="2400" dirty="0">
              <a:solidFill>
                <a:schemeClr val="tx1"/>
              </a:solidFill>
            </a:endParaRPr>
          </a:p>
          <a:p>
            <a:pPr algn="l"/>
            <a:endParaRPr lang="cs-CZ" sz="2400" dirty="0" smtClean="0">
              <a:solidFill>
                <a:schemeClr val="tx1"/>
              </a:solidFill>
            </a:endParaRPr>
          </a:p>
          <a:p>
            <a:endParaRPr lang="cs-CZ" sz="2800" dirty="0">
              <a:solidFill>
                <a:schemeClr val="tx1"/>
              </a:solidFill>
            </a:endParaRPr>
          </a:p>
          <a:p>
            <a:endParaRPr lang="cs-CZ" sz="2800" dirty="0" smtClean="0">
              <a:solidFill>
                <a:schemeClr val="tx1"/>
              </a:solidFill>
            </a:endParaRPr>
          </a:p>
          <a:p>
            <a:endParaRPr lang="cs-CZ" sz="2800" dirty="0">
              <a:solidFill>
                <a:schemeClr val="tx1"/>
              </a:solidFill>
            </a:endParaRPr>
          </a:p>
          <a:p>
            <a:endParaRPr lang="cs-CZ" sz="2800" dirty="0" smtClean="0">
              <a:solidFill>
                <a:schemeClr val="tx1"/>
              </a:solidFill>
            </a:endParaRPr>
          </a:p>
        </p:txBody>
      </p:sp>
      <p:pic>
        <p:nvPicPr>
          <p:cNvPr id="1026" name="Picture 2" descr="C:\Users\svomar01\Desktop\CvT_logo_20_let_cz.gif"/>
          <p:cNvPicPr>
            <a:picLocks noChangeAspect="1" noChangeArrowheads="1"/>
          </p:cNvPicPr>
          <p:nvPr/>
        </p:nvPicPr>
        <p:blipFill>
          <a:blip r:embed="rId3" cstate="print"/>
          <a:srcRect/>
          <a:stretch>
            <a:fillRect/>
          </a:stretch>
        </p:blipFill>
        <p:spPr bwMode="auto">
          <a:xfrm>
            <a:off x="6549220" y="0"/>
            <a:ext cx="2594780" cy="1340768"/>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467544" y="764704"/>
            <a:ext cx="7772400" cy="1467594"/>
          </a:xfrm>
        </p:spPr>
        <p:txBody>
          <a:bodyPr/>
          <a:lstStyle/>
          <a:p>
            <a:r>
              <a:rPr lang="cs-CZ" sz="2800" b="1" dirty="0" smtClean="0">
                <a:solidFill>
                  <a:schemeClr val="accent1">
                    <a:lumMod val="75000"/>
                  </a:schemeClr>
                </a:solidFill>
              </a:rPr>
              <a:t/>
            </a:r>
            <a:br>
              <a:rPr lang="cs-CZ" sz="2800" b="1" dirty="0" smtClean="0">
                <a:solidFill>
                  <a:schemeClr val="accent1">
                    <a:lumMod val="75000"/>
                  </a:schemeClr>
                </a:solidFill>
              </a:rPr>
            </a:br>
            <a:endParaRPr lang="cs-CZ" sz="2800" b="1" dirty="0">
              <a:solidFill>
                <a:schemeClr val="accent1">
                  <a:lumMod val="75000"/>
                </a:schemeClr>
              </a:solidFill>
            </a:endParaRPr>
          </a:p>
        </p:txBody>
      </p:sp>
      <p:pic>
        <p:nvPicPr>
          <p:cNvPr id="1026" name="Picture 2" descr="C:\Users\svomar01\Desktop\CvT_logo_20_let_cz.gif"/>
          <p:cNvPicPr>
            <a:picLocks noChangeAspect="1" noChangeArrowheads="1"/>
          </p:cNvPicPr>
          <p:nvPr/>
        </p:nvPicPr>
        <p:blipFill>
          <a:blip r:embed="rId2" cstate="print"/>
          <a:srcRect/>
          <a:stretch>
            <a:fillRect/>
          </a:stretch>
        </p:blipFill>
        <p:spPr bwMode="auto">
          <a:xfrm>
            <a:off x="6549220" y="0"/>
            <a:ext cx="2594780" cy="1340768"/>
          </a:xfrm>
          <a:prstGeom prst="rect">
            <a:avLst/>
          </a:prstGeom>
          <a:noFill/>
        </p:spPr>
      </p:pic>
      <p:sp>
        <p:nvSpPr>
          <p:cNvPr id="5" name="Podnadpis 4"/>
          <p:cNvSpPr>
            <a:spLocks noGrp="1"/>
          </p:cNvSpPr>
          <p:nvPr>
            <p:ph type="subTitle" idx="1"/>
          </p:nvPr>
        </p:nvSpPr>
        <p:spPr>
          <a:xfrm>
            <a:off x="1187624" y="1844824"/>
            <a:ext cx="6912768" cy="4248472"/>
          </a:xfrm>
        </p:spPr>
        <p:txBody>
          <a:bodyPr>
            <a:normAutofit/>
          </a:bodyPr>
          <a:lstStyle/>
          <a:p>
            <a:endParaRPr lang="cs-CZ" sz="2800" dirty="0" smtClean="0">
              <a:hlinkClick r:id="rId3"/>
            </a:endParaRPr>
          </a:p>
          <a:p>
            <a:endParaRPr lang="cs-CZ" sz="2800" dirty="0" smtClean="0">
              <a:hlinkClick r:id="rId3"/>
            </a:endParaRPr>
          </a:p>
          <a:p>
            <a:r>
              <a:rPr lang="cs-CZ" sz="2800" dirty="0" smtClean="0">
                <a:hlinkClick r:id="rId3"/>
              </a:rPr>
              <a:t>www.</a:t>
            </a:r>
            <a:r>
              <a:rPr lang="cs-CZ" sz="2800" dirty="0" err="1" smtClean="0">
                <a:hlinkClick r:id="rId3"/>
              </a:rPr>
              <a:t>clovekvtisni.cz</a:t>
            </a:r>
            <a:endParaRPr lang="cs-CZ" sz="2800" dirty="0" smtClean="0"/>
          </a:p>
          <a:p>
            <a:r>
              <a:rPr lang="cs-CZ" sz="2800" dirty="0" smtClean="0">
                <a:hlinkClick r:id="rId4"/>
              </a:rPr>
              <a:t>www.</a:t>
            </a:r>
            <a:r>
              <a:rPr lang="cs-CZ" sz="2800" dirty="0" err="1" smtClean="0">
                <a:hlinkClick r:id="rId4"/>
              </a:rPr>
              <a:t>jedensvet.cz</a:t>
            </a:r>
            <a:endParaRPr lang="cs-CZ" sz="2800" dirty="0" smtClean="0"/>
          </a:p>
          <a:p>
            <a:r>
              <a:rPr lang="cs-CZ" sz="2800" dirty="0" smtClean="0">
                <a:hlinkClick r:id="rId5"/>
              </a:rPr>
              <a:t>www.</a:t>
            </a:r>
            <a:r>
              <a:rPr lang="cs-CZ" sz="2800" dirty="0" err="1" smtClean="0">
                <a:hlinkClick r:id="rId5"/>
              </a:rPr>
              <a:t>promitejity.cz</a:t>
            </a:r>
            <a:endParaRPr lang="cs-CZ" sz="2800" dirty="0" smtClean="0"/>
          </a:p>
          <a:p>
            <a:endParaRPr lang="cs-CZ" sz="2800" dirty="0" smtClean="0"/>
          </a:p>
          <a:p>
            <a:endParaRPr lang="cs-CZ"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55576" y="2420888"/>
            <a:ext cx="7772400" cy="1467594"/>
          </a:xfrm>
        </p:spPr>
        <p:txBody>
          <a:bodyPr/>
          <a:lstStyle/>
          <a:p>
            <a:r>
              <a:rPr lang="cs-CZ" sz="2800" b="1" dirty="0" smtClean="0">
                <a:solidFill>
                  <a:schemeClr val="accent1">
                    <a:lumMod val="75000"/>
                  </a:schemeClr>
                </a:solidFill>
              </a:rPr>
              <a:t>Otázky?</a:t>
            </a:r>
            <a:endParaRPr lang="cs-CZ" sz="2800" b="1" dirty="0">
              <a:solidFill>
                <a:schemeClr val="accent1">
                  <a:lumMod val="75000"/>
                </a:schemeClr>
              </a:solidFill>
            </a:endParaRPr>
          </a:p>
        </p:txBody>
      </p:sp>
      <p:sp>
        <p:nvSpPr>
          <p:cNvPr id="3" name="Podnadpis 2"/>
          <p:cNvSpPr>
            <a:spLocks noGrp="1"/>
          </p:cNvSpPr>
          <p:nvPr>
            <p:ph type="subTitle" idx="1"/>
          </p:nvPr>
        </p:nvSpPr>
        <p:spPr>
          <a:xfrm>
            <a:off x="827584" y="1700808"/>
            <a:ext cx="7272808" cy="4464496"/>
          </a:xfrm>
        </p:spPr>
        <p:txBody>
          <a:bodyPr>
            <a:normAutofit/>
          </a:bodyPr>
          <a:lstStyle/>
          <a:p>
            <a:endParaRPr lang="cs-CZ" sz="2800" dirty="0" smtClean="0">
              <a:solidFill>
                <a:schemeClr val="tx1"/>
              </a:solidFill>
            </a:endParaRPr>
          </a:p>
          <a:p>
            <a:endParaRPr lang="cs-CZ" sz="2800" dirty="0">
              <a:solidFill>
                <a:schemeClr val="tx1"/>
              </a:solidFill>
            </a:endParaRPr>
          </a:p>
          <a:p>
            <a:endParaRPr lang="cs-CZ" sz="2400" dirty="0" smtClean="0">
              <a:solidFill>
                <a:schemeClr val="tx1"/>
              </a:solidFill>
            </a:endParaRPr>
          </a:p>
          <a:p>
            <a:endParaRPr lang="cs-CZ" sz="2800" dirty="0">
              <a:solidFill>
                <a:schemeClr val="tx1"/>
              </a:solidFill>
            </a:endParaRPr>
          </a:p>
          <a:p>
            <a:endParaRPr lang="cs-CZ" sz="2800" dirty="0" smtClean="0">
              <a:solidFill>
                <a:schemeClr val="tx1"/>
              </a:solidFill>
            </a:endParaRPr>
          </a:p>
          <a:p>
            <a:endParaRPr lang="cs-CZ" sz="2800" dirty="0">
              <a:solidFill>
                <a:schemeClr val="tx1"/>
              </a:solidFill>
            </a:endParaRPr>
          </a:p>
          <a:p>
            <a:endParaRPr lang="cs-CZ" sz="2800" dirty="0" smtClean="0">
              <a:solidFill>
                <a:schemeClr val="tx1"/>
              </a:solidFill>
            </a:endParaRPr>
          </a:p>
        </p:txBody>
      </p:sp>
      <p:pic>
        <p:nvPicPr>
          <p:cNvPr id="1026" name="Picture 2" descr="C:\Users\svomar01\Desktop\CvT_logo_20_let_cz.gif"/>
          <p:cNvPicPr>
            <a:picLocks noChangeAspect="1" noChangeArrowheads="1"/>
          </p:cNvPicPr>
          <p:nvPr/>
        </p:nvPicPr>
        <p:blipFill>
          <a:blip r:embed="rId2" cstate="print"/>
          <a:srcRect/>
          <a:stretch>
            <a:fillRect/>
          </a:stretch>
        </p:blipFill>
        <p:spPr bwMode="auto">
          <a:xfrm>
            <a:off x="6549220" y="0"/>
            <a:ext cx="2594780" cy="1340768"/>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11560" y="692696"/>
            <a:ext cx="7772400" cy="1467594"/>
          </a:xfrm>
        </p:spPr>
        <p:txBody>
          <a:bodyPr/>
          <a:lstStyle/>
          <a:p>
            <a:endParaRPr lang="cs-CZ" sz="2800" b="1" dirty="0">
              <a:solidFill>
                <a:schemeClr val="accent1">
                  <a:lumMod val="75000"/>
                </a:schemeClr>
              </a:solidFill>
            </a:endParaRPr>
          </a:p>
        </p:txBody>
      </p:sp>
      <p:sp>
        <p:nvSpPr>
          <p:cNvPr id="3" name="Podnadpis 2"/>
          <p:cNvSpPr>
            <a:spLocks noGrp="1"/>
          </p:cNvSpPr>
          <p:nvPr>
            <p:ph type="subTitle" idx="1"/>
          </p:nvPr>
        </p:nvSpPr>
        <p:spPr>
          <a:xfrm>
            <a:off x="827584" y="1700808"/>
            <a:ext cx="7272808" cy="4464496"/>
          </a:xfrm>
        </p:spPr>
        <p:txBody>
          <a:bodyPr>
            <a:normAutofit/>
          </a:bodyPr>
          <a:lstStyle/>
          <a:p>
            <a:endParaRPr lang="cs-CZ" sz="2800" dirty="0" smtClean="0">
              <a:solidFill>
                <a:schemeClr val="tx1"/>
              </a:solidFill>
            </a:endParaRPr>
          </a:p>
          <a:p>
            <a:endParaRPr lang="cs-CZ" sz="2800" dirty="0">
              <a:solidFill>
                <a:schemeClr val="tx1"/>
              </a:solidFill>
            </a:endParaRPr>
          </a:p>
          <a:p>
            <a:r>
              <a:rPr lang="cs-CZ" sz="2400" dirty="0" smtClean="0">
                <a:solidFill>
                  <a:schemeClr val="tx1"/>
                </a:solidFill>
              </a:rPr>
              <a:t>Děkuji za pozornost </a:t>
            </a:r>
          </a:p>
          <a:p>
            <a:r>
              <a:rPr lang="cs-CZ" sz="2400" dirty="0" smtClean="0">
                <a:solidFill>
                  <a:schemeClr val="tx1"/>
                </a:solidFill>
              </a:rPr>
              <a:t>Marek Svoboda</a:t>
            </a:r>
          </a:p>
          <a:p>
            <a:r>
              <a:rPr lang="cs-CZ" sz="2400" dirty="0" smtClean="0">
                <a:solidFill>
                  <a:schemeClr val="tx1"/>
                </a:solidFill>
              </a:rPr>
              <a:t>Centrum pro demokracii a lidská práva</a:t>
            </a:r>
          </a:p>
          <a:p>
            <a:r>
              <a:rPr lang="cs-CZ" sz="2400" dirty="0" smtClean="0">
                <a:solidFill>
                  <a:schemeClr val="tx1"/>
                </a:solidFill>
              </a:rPr>
              <a:t>Člověk v tísni</a:t>
            </a:r>
          </a:p>
          <a:p>
            <a:r>
              <a:rPr lang="cs-CZ" sz="2400" dirty="0" smtClean="0">
                <a:solidFill>
                  <a:schemeClr val="tx1"/>
                </a:solidFill>
                <a:hlinkClick r:id="rId2"/>
              </a:rPr>
              <a:t>marek.svoboda@</a:t>
            </a:r>
            <a:r>
              <a:rPr lang="cs-CZ" sz="2400" dirty="0" err="1" smtClean="0">
                <a:solidFill>
                  <a:schemeClr val="tx1"/>
                </a:solidFill>
                <a:hlinkClick r:id="rId2"/>
              </a:rPr>
              <a:t>clovekvtisni.cz</a:t>
            </a:r>
            <a:endParaRPr lang="cs-CZ" sz="2400" dirty="0" smtClean="0">
              <a:solidFill>
                <a:schemeClr val="tx1"/>
              </a:solidFill>
            </a:endParaRPr>
          </a:p>
          <a:p>
            <a:endParaRPr lang="cs-CZ" sz="2800" dirty="0">
              <a:solidFill>
                <a:schemeClr val="tx1"/>
              </a:solidFill>
            </a:endParaRPr>
          </a:p>
          <a:p>
            <a:endParaRPr lang="cs-CZ" sz="2800" dirty="0" smtClean="0">
              <a:solidFill>
                <a:schemeClr val="tx1"/>
              </a:solidFill>
            </a:endParaRPr>
          </a:p>
          <a:p>
            <a:endParaRPr lang="cs-CZ" sz="2800" dirty="0">
              <a:solidFill>
                <a:schemeClr val="tx1"/>
              </a:solidFill>
            </a:endParaRPr>
          </a:p>
          <a:p>
            <a:endParaRPr lang="cs-CZ" sz="2800" dirty="0" smtClean="0">
              <a:solidFill>
                <a:schemeClr val="tx1"/>
              </a:solidFill>
            </a:endParaRPr>
          </a:p>
        </p:txBody>
      </p:sp>
      <p:pic>
        <p:nvPicPr>
          <p:cNvPr id="1026" name="Picture 2" descr="C:\Users\svomar01\Desktop\CvT_logo_20_let_cz.gif"/>
          <p:cNvPicPr>
            <a:picLocks noChangeAspect="1" noChangeArrowheads="1"/>
          </p:cNvPicPr>
          <p:nvPr/>
        </p:nvPicPr>
        <p:blipFill>
          <a:blip r:embed="rId3" cstate="print"/>
          <a:srcRect/>
          <a:stretch>
            <a:fillRect/>
          </a:stretch>
        </p:blipFill>
        <p:spPr bwMode="auto">
          <a:xfrm>
            <a:off x="6549220" y="0"/>
            <a:ext cx="2594780" cy="134076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11560" y="908720"/>
            <a:ext cx="7772400" cy="1467594"/>
          </a:xfrm>
        </p:spPr>
        <p:txBody>
          <a:bodyPr/>
          <a:lstStyle/>
          <a:p>
            <a:r>
              <a:rPr lang="cs-CZ" sz="2800" b="1" dirty="0" smtClean="0">
                <a:solidFill>
                  <a:schemeClr val="accent1">
                    <a:lumMod val="75000"/>
                  </a:schemeClr>
                </a:solidFill>
              </a:rPr>
              <a:t>Svobodných zemí přibývá?</a:t>
            </a:r>
            <a:endParaRPr lang="cs-CZ" sz="2800" b="1" dirty="0">
              <a:solidFill>
                <a:schemeClr val="accent1">
                  <a:lumMod val="75000"/>
                </a:schemeClr>
              </a:solidFill>
            </a:endParaRPr>
          </a:p>
        </p:txBody>
      </p:sp>
      <p:sp>
        <p:nvSpPr>
          <p:cNvPr id="3" name="Podnadpis 2"/>
          <p:cNvSpPr>
            <a:spLocks noGrp="1"/>
          </p:cNvSpPr>
          <p:nvPr>
            <p:ph type="subTitle" idx="1"/>
          </p:nvPr>
        </p:nvSpPr>
        <p:spPr>
          <a:xfrm>
            <a:off x="827584" y="1700808"/>
            <a:ext cx="7272808" cy="4464496"/>
          </a:xfrm>
        </p:spPr>
        <p:txBody>
          <a:bodyPr>
            <a:normAutofit/>
          </a:bodyPr>
          <a:lstStyle/>
          <a:p>
            <a:endParaRPr lang="cs-CZ" sz="2800" dirty="0" smtClean="0">
              <a:solidFill>
                <a:schemeClr val="tx1"/>
              </a:solidFill>
            </a:endParaRPr>
          </a:p>
          <a:p>
            <a:endParaRPr lang="cs-CZ" sz="2800" dirty="0">
              <a:solidFill>
                <a:schemeClr val="tx1"/>
              </a:solidFill>
            </a:endParaRPr>
          </a:p>
          <a:p>
            <a:endParaRPr lang="cs-CZ" sz="2800" dirty="0" smtClean="0">
              <a:solidFill>
                <a:schemeClr val="tx1"/>
              </a:solidFill>
            </a:endParaRPr>
          </a:p>
          <a:p>
            <a:endParaRPr lang="cs-CZ" sz="2800" dirty="0">
              <a:solidFill>
                <a:schemeClr val="tx1"/>
              </a:solidFill>
            </a:endParaRPr>
          </a:p>
          <a:p>
            <a:endParaRPr lang="cs-CZ" sz="2800" dirty="0" smtClean="0">
              <a:solidFill>
                <a:schemeClr val="tx1"/>
              </a:solidFill>
            </a:endParaRPr>
          </a:p>
          <a:p>
            <a:pPr algn="r"/>
            <a:r>
              <a:rPr lang="cs-CZ" sz="1000" dirty="0" smtClean="0">
                <a:solidFill>
                  <a:schemeClr val="tx1"/>
                </a:solidFill>
              </a:rPr>
              <a:t>Zdroj: Freedom in the </a:t>
            </a:r>
            <a:r>
              <a:rPr lang="cs-CZ" sz="1000" dirty="0" err="1" smtClean="0">
                <a:solidFill>
                  <a:schemeClr val="tx1"/>
                </a:solidFill>
              </a:rPr>
              <a:t>World</a:t>
            </a:r>
            <a:r>
              <a:rPr lang="cs-CZ" sz="1000" dirty="0" smtClean="0">
                <a:solidFill>
                  <a:schemeClr val="tx1"/>
                </a:solidFill>
              </a:rPr>
              <a:t> 2012</a:t>
            </a:r>
            <a:endParaRPr lang="cs-CZ" sz="1000" dirty="0">
              <a:solidFill>
                <a:schemeClr val="tx1"/>
              </a:solidFill>
            </a:endParaRPr>
          </a:p>
        </p:txBody>
      </p:sp>
      <p:pic>
        <p:nvPicPr>
          <p:cNvPr id="1026" name="Picture 2" descr="C:\Users\svomar01\Desktop\CvT_logo_20_let_cz.gif"/>
          <p:cNvPicPr>
            <a:picLocks noChangeAspect="1" noChangeArrowheads="1"/>
          </p:cNvPicPr>
          <p:nvPr/>
        </p:nvPicPr>
        <p:blipFill>
          <a:blip r:embed="rId3" cstate="print"/>
          <a:srcRect/>
          <a:stretch>
            <a:fillRect/>
          </a:stretch>
        </p:blipFill>
        <p:spPr bwMode="auto">
          <a:xfrm>
            <a:off x="6549220" y="0"/>
            <a:ext cx="2594780" cy="1340768"/>
          </a:xfrm>
          <a:prstGeom prst="rect">
            <a:avLst/>
          </a:prstGeom>
          <a:noFill/>
        </p:spPr>
      </p:pic>
      <p:pic>
        <p:nvPicPr>
          <p:cNvPr id="2050" name="Picture 2" descr="K:\ScreenHunter_01 Apr. 14 18.03.gif"/>
          <p:cNvPicPr>
            <a:picLocks noChangeAspect="1" noChangeArrowheads="1"/>
          </p:cNvPicPr>
          <p:nvPr/>
        </p:nvPicPr>
        <p:blipFill>
          <a:blip r:embed="rId4" cstate="print"/>
          <a:srcRect/>
          <a:stretch>
            <a:fillRect/>
          </a:stretch>
        </p:blipFill>
        <p:spPr bwMode="auto">
          <a:xfrm>
            <a:off x="1475656" y="2708920"/>
            <a:ext cx="6093732" cy="158417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11560" y="692696"/>
            <a:ext cx="7772400" cy="1467594"/>
          </a:xfrm>
        </p:spPr>
        <p:txBody>
          <a:bodyPr/>
          <a:lstStyle/>
          <a:p>
            <a:r>
              <a:rPr lang="cs-CZ" sz="2800" b="1" dirty="0" err="1" smtClean="0">
                <a:solidFill>
                  <a:schemeClr val="accent1">
                    <a:lumMod val="75000"/>
                  </a:schemeClr>
                </a:solidFill>
              </a:rPr>
              <a:t>Lidskoprávní</a:t>
            </a:r>
            <a:r>
              <a:rPr lang="cs-CZ" sz="2800" b="1" dirty="0" smtClean="0">
                <a:solidFill>
                  <a:schemeClr val="accent1">
                    <a:lumMod val="75000"/>
                  </a:schemeClr>
                </a:solidFill>
              </a:rPr>
              <a:t> aktivity </a:t>
            </a:r>
            <a:r>
              <a:rPr lang="cs-CZ" sz="2800" b="1" dirty="0" err="1" smtClean="0">
                <a:solidFill>
                  <a:schemeClr val="accent1">
                    <a:lumMod val="75000"/>
                  </a:schemeClr>
                </a:solidFill>
              </a:rPr>
              <a:t>ČvT</a:t>
            </a:r>
            <a:endParaRPr lang="cs-CZ" sz="2800" b="1" dirty="0">
              <a:solidFill>
                <a:schemeClr val="accent1">
                  <a:lumMod val="75000"/>
                </a:schemeClr>
              </a:solidFill>
            </a:endParaRPr>
          </a:p>
        </p:txBody>
      </p:sp>
      <p:sp>
        <p:nvSpPr>
          <p:cNvPr id="3" name="Podnadpis 2"/>
          <p:cNvSpPr>
            <a:spLocks noGrp="1"/>
          </p:cNvSpPr>
          <p:nvPr>
            <p:ph type="subTitle" idx="1"/>
          </p:nvPr>
        </p:nvSpPr>
        <p:spPr>
          <a:xfrm>
            <a:off x="827584" y="1700808"/>
            <a:ext cx="7272808" cy="4464496"/>
          </a:xfrm>
        </p:spPr>
        <p:txBody>
          <a:bodyPr>
            <a:normAutofit/>
          </a:bodyPr>
          <a:lstStyle/>
          <a:p>
            <a:pPr algn="l">
              <a:buFontTx/>
              <a:buChar char="-"/>
            </a:pPr>
            <a:r>
              <a:rPr lang="cs-CZ" sz="2800" dirty="0" smtClean="0">
                <a:solidFill>
                  <a:schemeClr val="tx1"/>
                </a:solidFill>
              </a:rPr>
              <a:t> Kuba</a:t>
            </a:r>
          </a:p>
          <a:p>
            <a:pPr algn="l">
              <a:buFontTx/>
              <a:buChar char="-"/>
            </a:pPr>
            <a:r>
              <a:rPr lang="cs-CZ" sz="2800" dirty="0" smtClean="0">
                <a:solidFill>
                  <a:schemeClr val="tx1"/>
                </a:solidFill>
              </a:rPr>
              <a:t> Barma</a:t>
            </a:r>
          </a:p>
          <a:p>
            <a:pPr algn="l">
              <a:buFontTx/>
              <a:buChar char="-"/>
            </a:pPr>
            <a:r>
              <a:rPr lang="cs-CZ" sz="2800" dirty="0" smtClean="0">
                <a:solidFill>
                  <a:schemeClr val="tx1"/>
                </a:solidFill>
              </a:rPr>
              <a:t> Bělorusko</a:t>
            </a:r>
          </a:p>
          <a:p>
            <a:pPr algn="l">
              <a:buFontTx/>
              <a:buChar char="-"/>
            </a:pPr>
            <a:r>
              <a:rPr lang="cs-CZ" sz="2800" dirty="0" smtClean="0">
                <a:solidFill>
                  <a:schemeClr val="tx1"/>
                </a:solidFill>
              </a:rPr>
              <a:t> Rusko</a:t>
            </a:r>
          </a:p>
          <a:p>
            <a:pPr algn="l">
              <a:buFontTx/>
              <a:buChar char="-"/>
            </a:pPr>
            <a:r>
              <a:rPr lang="cs-CZ" sz="2800" dirty="0" smtClean="0">
                <a:solidFill>
                  <a:schemeClr val="tx1"/>
                </a:solidFill>
              </a:rPr>
              <a:t> Moldavsko (</a:t>
            </a:r>
            <a:r>
              <a:rPr lang="cs-CZ" sz="2800" dirty="0" err="1" smtClean="0">
                <a:solidFill>
                  <a:schemeClr val="tx1"/>
                </a:solidFill>
              </a:rPr>
              <a:t>Podněstří</a:t>
            </a:r>
            <a:r>
              <a:rPr lang="cs-CZ" sz="2800" dirty="0" smtClean="0">
                <a:solidFill>
                  <a:schemeClr val="tx1"/>
                </a:solidFill>
              </a:rPr>
              <a:t>)</a:t>
            </a:r>
          </a:p>
          <a:p>
            <a:pPr algn="l">
              <a:buFontTx/>
              <a:buChar char="-"/>
            </a:pPr>
            <a:r>
              <a:rPr lang="cs-CZ" sz="2800" dirty="0" smtClean="0">
                <a:solidFill>
                  <a:schemeClr val="tx1"/>
                </a:solidFill>
              </a:rPr>
              <a:t> Ukrajina (Krym)</a:t>
            </a:r>
          </a:p>
          <a:p>
            <a:pPr algn="l">
              <a:buFontTx/>
              <a:buChar char="-"/>
            </a:pPr>
            <a:r>
              <a:rPr lang="cs-CZ" sz="2800" dirty="0" smtClean="0">
                <a:solidFill>
                  <a:schemeClr val="tx1"/>
                </a:solidFill>
              </a:rPr>
              <a:t> Egypt, Libye, Sýrie</a:t>
            </a:r>
          </a:p>
          <a:p>
            <a:endParaRPr lang="cs-CZ" sz="2800" dirty="0">
              <a:solidFill>
                <a:schemeClr val="tx1"/>
              </a:solidFill>
            </a:endParaRPr>
          </a:p>
          <a:p>
            <a:endParaRPr lang="cs-CZ" sz="2400" dirty="0" smtClean="0">
              <a:solidFill>
                <a:schemeClr val="tx1"/>
              </a:solidFill>
            </a:endParaRPr>
          </a:p>
          <a:p>
            <a:endParaRPr lang="cs-CZ" sz="2800" dirty="0">
              <a:solidFill>
                <a:schemeClr val="tx1"/>
              </a:solidFill>
            </a:endParaRPr>
          </a:p>
          <a:p>
            <a:endParaRPr lang="cs-CZ" sz="2800" dirty="0" smtClean="0">
              <a:solidFill>
                <a:schemeClr val="tx1"/>
              </a:solidFill>
            </a:endParaRPr>
          </a:p>
          <a:p>
            <a:endParaRPr lang="cs-CZ" sz="2800" dirty="0">
              <a:solidFill>
                <a:schemeClr val="tx1"/>
              </a:solidFill>
            </a:endParaRPr>
          </a:p>
          <a:p>
            <a:endParaRPr lang="cs-CZ" sz="2800" dirty="0" smtClean="0">
              <a:solidFill>
                <a:schemeClr val="tx1"/>
              </a:solidFill>
            </a:endParaRPr>
          </a:p>
        </p:txBody>
      </p:sp>
      <p:pic>
        <p:nvPicPr>
          <p:cNvPr id="1026" name="Picture 2" descr="C:\Users\svomar01\Desktop\CvT_logo_20_let_cz.gif"/>
          <p:cNvPicPr>
            <a:picLocks noChangeAspect="1" noChangeArrowheads="1"/>
          </p:cNvPicPr>
          <p:nvPr/>
        </p:nvPicPr>
        <p:blipFill>
          <a:blip r:embed="rId3" cstate="print"/>
          <a:srcRect/>
          <a:stretch>
            <a:fillRect/>
          </a:stretch>
        </p:blipFill>
        <p:spPr bwMode="auto">
          <a:xfrm>
            <a:off x="6549220" y="0"/>
            <a:ext cx="2594780" cy="134076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11560" y="692696"/>
            <a:ext cx="7772400" cy="1467594"/>
          </a:xfrm>
        </p:spPr>
        <p:txBody>
          <a:bodyPr/>
          <a:lstStyle/>
          <a:p>
            <a:r>
              <a:rPr lang="cs-CZ" sz="2800" b="1" dirty="0" err="1" smtClean="0">
                <a:solidFill>
                  <a:schemeClr val="accent1">
                    <a:lumMod val="75000"/>
                  </a:schemeClr>
                </a:solidFill>
              </a:rPr>
              <a:t>Lidskoprávní</a:t>
            </a:r>
            <a:r>
              <a:rPr lang="cs-CZ" sz="2800" b="1" dirty="0" smtClean="0">
                <a:solidFill>
                  <a:schemeClr val="accent1">
                    <a:lumMod val="75000"/>
                  </a:schemeClr>
                </a:solidFill>
              </a:rPr>
              <a:t> aktivity </a:t>
            </a:r>
            <a:r>
              <a:rPr lang="cs-CZ" sz="2800" b="1" dirty="0" err="1" smtClean="0">
                <a:solidFill>
                  <a:schemeClr val="accent1">
                    <a:lumMod val="75000"/>
                  </a:schemeClr>
                </a:solidFill>
              </a:rPr>
              <a:t>ČvT</a:t>
            </a:r>
            <a:endParaRPr lang="cs-CZ" sz="2800" b="1" dirty="0">
              <a:solidFill>
                <a:schemeClr val="accent1">
                  <a:lumMod val="75000"/>
                </a:schemeClr>
              </a:solidFill>
            </a:endParaRPr>
          </a:p>
        </p:txBody>
      </p:sp>
      <p:sp>
        <p:nvSpPr>
          <p:cNvPr id="3" name="Podnadpis 2"/>
          <p:cNvSpPr>
            <a:spLocks noGrp="1"/>
          </p:cNvSpPr>
          <p:nvPr>
            <p:ph type="subTitle" idx="1"/>
          </p:nvPr>
        </p:nvSpPr>
        <p:spPr>
          <a:xfrm>
            <a:off x="827584" y="1700808"/>
            <a:ext cx="7272808" cy="4464496"/>
          </a:xfrm>
        </p:spPr>
        <p:txBody>
          <a:bodyPr>
            <a:normAutofit/>
          </a:bodyPr>
          <a:lstStyle/>
          <a:p>
            <a:pPr algn="l">
              <a:lnSpc>
                <a:spcPct val="90000"/>
              </a:lnSpc>
              <a:buFontTx/>
              <a:buChar char="-"/>
            </a:pPr>
            <a:endParaRPr lang="cs-CZ" sz="2800" dirty="0" smtClean="0">
              <a:solidFill>
                <a:schemeClr val="tx1"/>
              </a:solidFill>
            </a:endParaRPr>
          </a:p>
          <a:p>
            <a:pPr algn="l">
              <a:lnSpc>
                <a:spcPct val="90000"/>
              </a:lnSpc>
              <a:buFontTx/>
              <a:buChar char="-"/>
            </a:pPr>
            <a:r>
              <a:rPr lang="cs-CZ" sz="2800" dirty="0" smtClean="0">
                <a:solidFill>
                  <a:schemeClr val="tx1"/>
                </a:solidFill>
              </a:rPr>
              <a:t>Přímá podpora (finanční, materiální, morální) politicky perzekuovaným, rodinám vězňů atd. </a:t>
            </a:r>
          </a:p>
          <a:p>
            <a:pPr algn="l">
              <a:lnSpc>
                <a:spcPct val="90000"/>
              </a:lnSpc>
            </a:pPr>
            <a:endParaRPr lang="cs-CZ" sz="2800" dirty="0" smtClean="0">
              <a:solidFill>
                <a:schemeClr val="tx1"/>
              </a:solidFill>
            </a:endParaRPr>
          </a:p>
          <a:p>
            <a:pPr algn="l">
              <a:lnSpc>
                <a:spcPct val="90000"/>
              </a:lnSpc>
              <a:buFontTx/>
              <a:buChar char="-"/>
            </a:pPr>
            <a:r>
              <a:rPr lang="cs-CZ" sz="2800" dirty="0" smtClean="0">
                <a:solidFill>
                  <a:schemeClr val="tx1"/>
                </a:solidFill>
              </a:rPr>
              <a:t> Přímá pomoc obráncům lidských práv a prodemokratickým občanským iniciativám (materiální a technická pomoc, </a:t>
            </a:r>
            <a:r>
              <a:rPr lang="cs-CZ" sz="2800" dirty="0" err="1" smtClean="0">
                <a:solidFill>
                  <a:schemeClr val="tx1"/>
                </a:solidFill>
              </a:rPr>
              <a:t>tréningy</a:t>
            </a:r>
            <a:r>
              <a:rPr lang="cs-CZ" sz="2800" dirty="0" smtClean="0">
                <a:solidFill>
                  <a:schemeClr val="tx1"/>
                </a:solidFill>
              </a:rPr>
              <a:t>, </a:t>
            </a:r>
            <a:r>
              <a:rPr lang="cs-CZ" sz="2800" dirty="0" err="1" smtClean="0">
                <a:solidFill>
                  <a:schemeClr val="tx1"/>
                </a:solidFill>
              </a:rPr>
              <a:t>mikrograntové</a:t>
            </a:r>
            <a:r>
              <a:rPr lang="cs-CZ" sz="2800" dirty="0" smtClean="0">
                <a:solidFill>
                  <a:schemeClr val="tx1"/>
                </a:solidFill>
              </a:rPr>
              <a:t> programy atd.)</a:t>
            </a:r>
          </a:p>
        </p:txBody>
      </p:sp>
      <p:pic>
        <p:nvPicPr>
          <p:cNvPr id="1026" name="Picture 2" descr="C:\Users\svomar01\Desktop\CvT_logo_20_let_cz.gif"/>
          <p:cNvPicPr>
            <a:picLocks noChangeAspect="1" noChangeArrowheads="1"/>
          </p:cNvPicPr>
          <p:nvPr/>
        </p:nvPicPr>
        <p:blipFill>
          <a:blip r:embed="rId3" cstate="print"/>
          <a:srcRect/>
          <a:stretch>
            <a:fillRect/>
          </a:stretch>
        </p:blipFill>
        <p:spPr bwMode="auto">
          <a:xfrm>
            <a:off x="6549220" y="0"/>
            <a:ext cx="2594780" cy="134076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dpis 1"/>
          <p:cNvSpPr>
            <a:spLocks noGrp="1"/>
          </p:cNvSpPr>
          <p:nvPr>
            <p:ph type="ctrTitle"/>
          </p:nvPr>
        </p:nvSpPr>
        <p:spPr>
          <a:xfrm>
            <a:off x="611560" y="692696"/>
            <a:ext cx="7772400" cy="1467594"/>
          </a:xfrm>
        </p:spPr>
        <p:txBody>
          <a:bodyPr/>
          <a:lstStyle/>
          <a:p>
            <a:r>
              <a:rPr lang="cs-CZ" sz="2800" b="1" dirty="0" err="1" smtClean="0">
                <a:solidFill>
                  <a:schemeClr val="accent1">
                    <a:lumMod val="75000"/>
                  </a:schemeClr>
                </a:solidFill>
              </a:rPr>
              <a:t>Lidskoprávní</a:t>
            </a:r>
            <a:r>
              <a:rPr lang="cs-CZ" sz="2800" b="1" dirty="0" smtClean="0">
                <a:solidFill>
                  <a:schemeClr val="accent1">
                    <a:lumMod val="75000"/>
                  </a:schemeClr>
                </a:solidFill>
              </a:rPr>
              <a:t> aktivity </a:t>
            </a:r>
            <a:r>
              <a:rPr lang="cs-CZ" sz="2800" b="1" dirty="0" err="1" smtClean="0">
                <a:solidFill>
                  <a:schemeClr val="accent1">
                    <a:lumMod val="75000"/>
                  </a:schemeClr>
                </a:solidFill>
              </a:rPr>
              <a:t>ČvT</a:t>
            </a:r>
            <a:endParaRPr lang="cs-CZ" sz="2800" b="1" dirty="0">
              <a:solidFill>
                <a:schemeClr val="accent1">
                  <a:lumMod val="75000"/>
                </a:schemeClr>
              </a:solidFill>
            </a:endParaRPr>
          </a:p>
        </p:txBody>
      </p:sp>
      <p:sp>
        <p:nvSpPr>
          <p:cNvPr id="3" name="Podnadpis 2"/>
          <p:cNvSpPr>
            <a:spLocks noGrp="1"/>
          </p:cNvSpPr>
          <p:nvPr>
            <p:ph type="subTitle" idx="1"/>
          </p:nvPr>
        </p:nvSpPr>
        <p:spPr>
          <a:xfrm>
            <a:off x="827584" y="1700808"/>
            <a:ext cx="7272808" cy="4464496"/>
          </a:xfrm>
        </p:spPr>
        <p:txBody>
          <a:bodyPr>
            <a:normAutofit fontScale="92500" lnSpcReduction="20000"/>
          </a:bodyPr>
          <a:lstStyle/>
          <a:p>
            <a:pPr algn="l">
              <a:buFontTx/>
              <a:buChar char="-"/>
            </a:pPr>
            <a:r>
              <a:rPr lang="cs-CZ" sz="2800" dirty="0" smtClean="0">
                <a:solidFill>
                  <a:schemeClr val="tx1"/>
                </a:solidFill>
              </a:rPr>
              <a:t> Podpora činnosti nezávislých novinářů a médií</a:t>
            </a:r>
          </a:p>
          <a:p>
            <a:pPr algn="l">
              <a:buFontTx/>
              <a:buChar char="-"/>
            </a:pPr>
            <a:endParaRPr lang="cs-CZ" sz="2800" dirty="0" smtClean="0">
              <a:solidFill>
                <a:schemeClr val="tx1"/>
              </a:solidFill>
            </a:endParaRPr>
          </a:p>
          <a:p>
            <a:pPr algn="l">
              <a:buFontTx/>
              <a:buChar char="-"/>
            </a:pPr>
            <a:r>
              <a:rPr lang="cs-CZ" sz="2800" dirty="0" smtClean="0">
                <a:solidFill>
                  <a:schemeClr val="tx1"/>
                </a:solidFill>
              </a:rPr>
              <a:t> Sdílení zkušeností CZ a CEE transformace </a:t>
            </a:r>
          </a:p>
          <a:p>
            <a:pPr algn="l"/>
            <a:endParaRPr lang="cs-CZ" sz="2800" dirty="0" smtClean="0">
              <a:solidFill>
                <a:schemeClr val="tx1"/>
              </a:solidFill>
            </a:endParaRPr>
          </a:p>
          <a:p>
            <a:pPr algn="l">
              <a:buFontTx/>
              <a:buChar char="-"/>
            </a:pPr>
            <a:r>
              <a:rPr lang="cs-CZ" sz="2800" dirty="0" smtClean="0">
                <a:solidFill>
                  <a:schemeClr val="tx1"/>
                </a:solidFill>
              </a:rPr>
              <a:t>Spolupráce s </a:t>
            </a:r>
            <a:r>
              <a:rPr lang="cs-CZ" sz="2800" dirty="0" err="1" smtClean="0">
                <a:solidFill>
                  <a:schemeClr val="tx1"/>
                </a:solidFill>
              </a:rPr>
              <a:t>NGOs</a:t>
            </a:r>
            <a:r>
              <a:rPr lang="cs-CZ" sz="2800" dirty="0" smtClean="0">
                <a:solidFill>
                  <a:schemeClr val="tx1"/>
                </a:solidFill>
              </a:rPr>
              <a:t> z dalších členských zemí EU se zaměřením na lidská práva a podporu demokracie</a:t>
            </a:r>
            <a:br>
              <a:rPr lang="cs-CZ" sz="2800" dirty="0" smtClean="0">
                <a:solidFill>
                  <a:schemeClr val="tx1"/>
                </a:solidFill>
              </a:rPr>
            </a:br>
            <a:endParaRPr lang="cs-CZ" sz="2800" dirty="0" smtClean="0">
              <a:solidFill>
                <a:schemeClr val="tx1"/>
              </a:solidFill>
            </a:endParaRPr>
          </a:p>
          <a:p>
            <a:pPr algn="l">
              <a:buFontTx/>
              <a:buChar char="-"/>
            </a:pPr>
            <a:r>
              <a:rPr lang="cs-CZ" sz="2800" dirty="0" smtClean="0">
                <a:solidFill>
                  <a:schemeClr val="tx1"/>
                </a:solidFill>
              </a:rPr>
              <a:t> Podpora a propagace obránců lidských práv a aktivistů z autoritativních režimů v ČR a na úrovni EU</a:t>
            </a:r>
          </a:p>
          <a:p>
            <a:pPr algn="l">
              <a:buFontTx/>
              <a:buChar char="-"/>
            </a:pPr>
            <a:endParaRPr lang="cs-CZ" sz="2800" dirty="0" smtClean="0">
              <a:solidFill>
                <a:schemeClr val="tx1"/>
              </a:solidFill>
            </a:endParaRPr>
          </a:p>
          <a:p>
            <a:pPr algn="l">
              <a:buFontTx/>
              <a:buChar char="-"/>
            </a:pPr>
            <a:r>
              <a:rPr lang="cs-CZ" sz="2800" dirty="0" smtClean="0">
                <a:solidFill>
                  <a:schemeClr val="tx1"/>
                </a:solidFill>
              </a:rPr>
              <a:t> Cena Homo </a:t>
            </a:r>
            <a:r>
              <a:rPr lang="cs-CZ" sz="2800" dirty="0" err="1" smtClean="0">
                <a:solidFill>
                  <a:schemeClr val="tx1"/>
                </a:solidFill>
              </a:rPr>
              <a:t>Homini</a:t>
            </a:r>
            <a:endParaRPr lang="en-US" sz="2800" dirty="0" smtClean="0">
              <a:solidFill>
                <a:schemeClr val="tx1"/>
              </a:solidFill>
            </a:endParaRPr>
          </a:p>
        </p:txBody>
      </p:sp>
      <p:pic>
        <p:nvPicPr>
          <p:cNvPr id="1026" name="Picture 2" descr="C:\Users\svomar01\Desktop\CvT_logo_20_let_cz.gif"/>
          <p:cNvPicPr>
            <a:picLocks noChangeAspect="1" noChangeArrowheads="1"/>
          </p:cNvPicPr>
          <p:nvPr/>
        </p:nvPicPr>
        <p:blipFill>
          <a:blip r:embed="rId4" cstate="print"/>
          <a:srcRect/>
          <a:stretch>
            <a:fillRect/>
          </a:stretch>
        </p:blipFill>
        <p:spPr bwMode="auto">
          <a:xfrm>
            <a:off x="6549220" y="0"/>
            <a:ext cx="2594780" cy="1340768"/>
          </a:xfrm>
          <a:prstGeom prst="rect">
            <a:avLst/>
          </a:prstGeom>
          <a:noFill/>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dpis 1"/>
          <p:cNvSpPr>
            <a:spLocks noGrp="1"/>
          </p:cNvSpPr>
          <p:nvPr>
            <p:ph type="ctrTitle"/>
          </p:nvPr>
        </p:nvSpPr>
        <p:spPr>
          <a:xfrm>
            <a:off x="611560" y="692696"/>
            <a:ext cx="7772400" cy="1467594"/>
          </a:xfrm>
        </p:spPr>
        <p:txBody>
          <a:bodyPr/>
          <a:lstStyle/>
          <a:p>
            <a:r>
              <a:rPr lang="cs-CZ" sz="2800" b="1" dirty="0" smtClean="0">
                <a:solidFill>
                  <a:schemeClr val="accent1">
                    <a:lumMod val="75000"/>
                  </a:schemeClr>
                </a:solidFill>
              </a:rPr>
              <a:t>Co lze obecně dělat</a:t>
            </a:r>
            <a:endParaRPr lang="cs-CZ" sz="2800" b="1" dirty="0">
              <a:solidFill>
                <a:schemeClr val="accent1">
                  <a:lumMod val="75000"/>
                </a:schemeClr>
              </a:solidFill>
            </a:endParaRPr>
          </a:p>
        </p:txBody>
      </p:sp>
      <p:sp>
        <p:nvSpPr>
          <p:cNvPr id="3" name="Podnadpis 2"/>
          <p:cNvSpPr>
            <a:spLocks noGrp="1"/>
          </p:cNvSpPr>
          <p:nvPr>
            <p:ph type="subTitle" idx="1"/>
          </p:nvPr>
        </p:nvSpPr>
        <p:spPr>
          <a:xfrm>
            <a:off x="827584" y="1700808"/>
            <a:ext cx="7272808" cy="4464496"/>
          </a:xfrm>
        </p:spPr>
        <p:txBody>
          <a:bodyPr>
            <a:normAutofit/>
          </a:bodyPr>
          <a:lstStyle/>
          <a:p>
            <a:pPr algn="l">
              <a:buFontTx/>
              <a:buChar char="-"/>
            </a:pPr>
            <a:endParaRPr lang="cs-CZ" sz="2800" dirty="0" smtClean="0">
              <a:solidFill>
                <a:schemeClr val="tx1"/>
              </a:solidFill>
            </a:endParaRPr>
          </a:p>
          <a:p>
            <a:pPr algn="l">
              <a:buFontTx/>
              <a:buChar char="-"/>
            </a:pPr>
            <a:r>
              <a:rPr lang="cs-CZ" sz="2800" dirty="0" smtClean="0">
                <a:solidFill>
                  <a:schemeClr val="tx1"/>
                </a:solidFill>
              </a:rPr>
              <a:t> přímá práce a pomoc v zemích</a:t>
            </a:r>
          </a:p>
          <a:p>
            <a:pPr algn="l">
              <a:buFontTx/>
              <a:buChar char="-"/>
            </a:pPr>
            <a:r>
              <a:rPr lang="cs-CZ" sz="2800" dirty="0" smtClean="0">
                <a:solidFill>
                  <a:schemeClr val="tx1"/>
                </a:solidFill>
              </a:rPr>
              <a:t> svědectví / </a:t>
            </a:r>
            <a:r>
              <a:rPr lang="cs-CZ" sz="2800" dirty="0" err="1" smtClean="0">
                <a:solidFill>
                  <a:schemeClr val="tx1"/>
                </a:solidFill>
              </a:rPr>
              <a:t>advocacy</a:t>
            </a:r>
            <a:r>
              <a:rPr lang="cs-CZ" sz="2800" dirty="0" smtClean="0">
                <a:solidFill>
                  <a:schemeClr val="tx1"/>
                </a:solidFill>
              </a:rPr>
              <a:t> (pro veřejnost i </a:t>
            </a:r>
            <a:r>
              <a:rPr lang="cs-CZ" sz="2800" dirty="0" err="1" smtClean="0">
                <a:solidFill>
                  <a:schemeClr val="tx1"/>
                </a:solidFill>
              </a:rPr>
              <a:t>policymakery</a:t>
            </a:r>
            <a:r>
              <a:rPr lang="cs-CZ" sz="2800" dirty="0" smtClean="0">
                <a:solidFill>
                  <a:schemeClr val="tx1"/>
                </a:solidFill>
              </a:rPr>
              <a:t>)</a:t>
            </a:r>
          </a:p>
          <a:p>
            <a:pPr algn="l">
              <a:buFontTx/>
              <a:buChar char="-"/>
            </a:pPr>
            <a:r>
              <a:rPr lang="cs-CZ" sz="2800" dirty="0" smtClean="0">
                <a:solidFill>
                  <a:schemeClr val="tx1"/>
                </a:solidFill>
              </a:rPr>
              <a:t> podpora těch, kteří pracují přímo</a:t>
            </a:r>
          </a:p>
          <a:p>
            <a:pPr algn="l">
              <a:buFontTx/>
              <a:buChar char="-"/>
            </a:pPr>
            <a:endParaRPr lang="cs-CZ" sz="2800" dirty="0" smtClean="0">
              <a:solidFill>
                <a:schemeClr val="tx1"/>
              </a:solidFill>
            </a:endParaRPr>
          </a:p>
          <a:p>
            <a:pPr algn="l"/>
            <a:r>
              <a:rPr lang="cs-CZ" sz="2800" dirty="0" smtClean="0">
                <a:solidFill>
                  <a:schemeClr val="tx1"/>
                </a:solidFill>
              </a:rPr>
              <a:t>většinou kombinace</a:t>
            </a:r>
          </a:p>
        </p:txBody>
      </p:sp>
      <p:pic>
        <p:nvPicPr>
          <p:cNvPr id="1026" name="Picture 2" descr="C:\Users\svomar01\Desktop\CvT_logo_20_let_cz.gif"/>
          <p:cNvPicPr>
            <a:picLocks noChangeAspect="1" noChangeArrowheads="1"/>
          </p:cNvPicPr>
          <p:nvPr/>
        </p:nvPicPr>
        <p:blipFill>
          <a:blip r:embed="rId4" cstate="print"/>
          <a:srcRect/>
          <a:stretch>
            <a:fillRect/>
          </a:stretch>
        </p:blipFill>
        <p:spPr bwMode="auto">
          <a:xfrm>
            <a:off x="6549220" y="0"/>
            <a:ext cx="2594780" cy="1340768"/>
          </a:xfrm>
          <a:prstGeom prst="rect">
            <a:avLst/>
          </a:prstGeom>
          <a:noFill/>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dpis 1"/>
          <p:cNvSpPr>
            <a:spLocks noGrp="1"/>
          </p:cNvSpPr>
          <p:nvPr>
            <p:ph type="ctrTitle"/>
          </p:nvPr>
        </p:nvSpPr>
        <p:spPr>
          <a:xfrm>
            <a:off x="611560" y="692696"/>
            <a:ext cx="7772400" cy="1467594"/>
          </a:xfrm>
        </p:spPr>
        <p:txBody>
          <a:bodyPr/>
          <a:lstStyle/>
          <a:p>
            <a:r>
              <a:rPr lang="cs-CZ" sz="2800" b="1" dirty="0" smtClean="0">
                <a:solidFill>
                  <a:schemeClr val="accent1">
                    <a:lumMod val="75000"/>
                  </a:schemeClr>
                </a:solidFill>
              </a:rPr>
              <a:t>Hlavní světové organizace v podpoře LP</a:t>
            </a:r>
            <a:endParaRPr lang="cs-CZ" sz="2800" b="1" dirty="0">
              <a:solidFill>
                <a:schemeClr val="accent1">
                  <a:lumMod val="75000"/>
                </a:schemeClr>
              </a:solidFill>
            </a:endParaRPr>
          </a:p>
        </p:txBody>
      </p:sp>
      <p:sp>
        <p:nvSpPr>
          <p:cNvPr id="3" name="Podnadpis 2"/>
          <p:cNvSpPr>
            <a:spLocks noGrp="1"/>
          </p:cNvSpPr>
          <p:nvPr>
            <p:ph type="subTitle" idx="1"/>
          </p:nvPr>
        </p:nvSpPr>
        <p:spPr>
          <a:xfrm>
            <a:off x="827584" y="1700808"/>
            <a:ext cx="7272808" cy="4464496"/>
          </a:xfrm>
        </p:spPr>
        <p:txBody>
          <a:bodyPr>
            <a:normAutofit fontScale="85000" lnSpcReduction="20000"/>
          </a:bodyPr>
          <a:lstStyle/>
          <a:p>
            <a:pPr algn="l"/>
            <a:r>
              <a:rPr lang="cs-CZ" sz="2800" b="1" dirty="0" smtClean="0">
                <a:solidFill>
                  <a:schemeClr val="tx1"/>
                </a:solidFill>
              </a:rPr>
              <a:t>„</a:t>
            </a:r>
            <a:r>
              <a:rPr lang="cs-CZ" sz="2800" b="1" dirty="0" err="1" smtClean="0">
                <a:solidFill>
                  <a:schemeClr val="tx1"/>
                </a:solidFill>
              </a:rPr>
              <a:t>Advocates</a:t>
            </a:r>
            <a:r>
              <a:rPr lang="cs-CZ" sz="2800" b="1" dirty="0" smtClean="0">
                <a:solidFill>
                  <a:schemeClr val="tx1"/>
                </a:solidFill>
              </a:rPr>
              <a:t>“</a:t>
            </a:r>
          </a:p>
          <a:p>
            <a:pPr algn="l">
              <a:buFontTx/>
              <a:buChar char="-"/>
            </a:pPr>
            <a:r>
              <a:rPr lang="cs-CZ" sz="2800" dirty="0" smtClean="0">
                <a:solidFill>
                  <a:schemeClr val="tx1"/>
                </a:solidFill>
              </a:rPr>
              <a:t> Human Rights </a:t>
            </a:r>
            <a:r>
              <a:rPr lang="cs-CZ" sz="2800" dirty="0" err="1" smtClean="0">
                <a:solidFill>
                  <a:schemeClr val="tx1"/>
                </a:solidFill>
              </a:rPr>
              <a:t>Watch</a:t>
            </a:r>
            <a:r>
              <a:rPr lang="cs-CZ" sz="2800" dirty="0" smtClean="0">
                <a:solidFill>
                  <a:schemeClr val="tx1"/>
                </a:solidFill>
              </a:rPr>
              <a:t> (</a:t>
            </a:r>
            <a:r>
              <a:rPr lang="cs-CZ" sz="2800" dirty="0" smtClean="0">
                <a:solidFill>
                  <a:schemeClr val="tx1"/>
                </a:solidFill>
                <a:hlinkClick r:id="rId4"/>
              </a:rPr>
              <a:t>www.</a:t>
            </a:r>
            <a:r>
              <a:rPr lang="cs-CZ" sz="2800" dirty="0" err="1" smtClean="0">
                <a:solidFill>
                  <a:schemeClr val="tx1"/>
                </a:solidFill>
                <a:hlinkClick r:id="rId4"/>
              </a:rPr>
              <a:t>hrw.org</a:t>
            </a:r>
            <a:r>
              <a:rPr lang="cs-CZ" sz="2800" dirty="0" smtClean="0">
                <a:solidFill>
                  <a:schemeClr val="tx1"/>
                </a:solidFill>
              </a:rPr>
              <a:t>) </a:t>
            </a:r>
          </a:p>
          <a:p>
            <a:pPr algn="l">
              <a:buFontTx/>
              <a:buChar char="-"/>
            </a:pPr>
            <a:r>
              <a:rPr lang="cs-CZ" sz="2800" dirty="0" smtClean="0">
                <a:solidFill>
                  <a:schemeClr val="tx1"/>
                </a:solidFill>
              </a:rPr>
              <a:t> </a:t>
            </a:r>
            <a:r>
              <a:rPr lang="cs-CZ" sz="2800" dirty="0" err="1" smtClean="0">
                <a:solidFill>
                  <a:schemeClr val="tx1"/>
                </a:solidFill>
              </a:rPr>
              <a:t>Amnesty</a:t>
            </a:r>
            <a:r>
              <a:rPr lang="cs-CZ" sz="2800" dirty="0" smtClean="0">
                <a:solidFill>
                  <a:schemeClr val="tx1"/>
                </a:solidFill>
              </a:rPr>
              <a:t> International (</a:t>
            </a:r>
            <a:r>
              <a:rPr lang="cs-CZ" sz="2800" dirty="0" smtClean="0">
                <a:solidFill>
                  <a:schemeClr val="tx1"/>
                </a:solidFill>
                <a:hlinkClick r:id="rId5"/>
              </a:rPr>
              <a:t>www.</a:t>
            </a:r>
            <a:r>
              <a:rPr lang="cs-CZ" sz="2800" dirty="0" err="1" smtClean="0">
                <a:solidFill>
                  <a:schemeClr val="tx1"/>
                </a:solidFill>
                <a:hlinkClick r:id="rId5"/>
              </a:rPr>
              <a:t>amnesty.org</a:t>
            </a:r>
            <a:r>
              <a:rPr lang="cs-CZ" sz="2800" dirty="0" smtClean="0">
                <a:solidFill>
                  <a:schemeClr val="tx1"/>
                </a:solidFill>
              </a:rPr>
              <a:t>) </a:t>
            </a:r>
          </a:p>
          <a:p>
            <a:pPr algn="l">
              <a:buFontTx/>
              <a:buChar char="-"/>
            </a:pPr>
            <a:endParaRPr lang="cs-CZ" sz="2800" dirty="0" smtClean="0">
              <a:solidFill>
                <a:schemeClr val="tx1"/>
              </a:solidFill>
            </a:endParaRPr>
          </a:p>
          <a:p>
            <a:pPr algn="l"/>
            <a:r>
              <a:rPr lang="cs-CZ" sz="2800" b="1" dirty="0" smtClean="0">
                <a:solidFill>
                  <a:schemeClr val="tx1"/>
                </a:solidFill>
              </a:rPr>
              <a:t>„</a:t>
            </a:r>
            <a:r>
              <a:rPr lang="cs-CZ" sz="2800" b="1" dirty="0" err="1" smtClean="0">
                <a:solidFill>
                  <a:schemeClr val="tx1"/>
                </a:solidFill>
              </a:rPr>
              <a:t>Implementors</a:t>
            </a:r>
            <a:r>
              <a:rPr lang="cs-CZ" sz="2800" b="1" dirty="0" smtClean="0">
                <a:solidFill>
                  <a:schemeClr val="tx1"/>
                </a:solidFill>
              </a:rPr>
              <a:t>/</a:t>
            </a:r>
            <a:r>
              <a:rPr lang="cs-CZ" sz="2800" b="1" dirty="0" err="1" smtClean="0">
                <a:solidFill>
                  <a:schemeClr val="tx1"/>
                </a:solidFill>
              </a:rPr>
              <a:t>Advocates</a:t>
            </a:r>
            <a:r>
              <a:rPr lang="cs-CZ" sz="2800" b="1" dirty="0" smtClean="0">
                <a:solidFill>
                  <a:schemeClr val="tx1"/>
                </a:solidFill>
              </a:rPr>
              <a:t>“</a:t>
            </a:r>
          </a:p>
          <a:p>
            <a:pPr algn="l">
              <a:buFontTx/>
              <a:buChar char="-"/>
            </a:pPr>
            <a:r>
              <a:rPr lang="cs-CZ" sz="2800" dirty="0" smtClean="0">
                <a:solidFill>
                  <a:schemeClr val="tx1"/>
                </a:solidFill>
              </a:rPr>
              <a:t> Freedom House (</a:t>
            </a:r>
            <a:r>
              <a:rPr lang="cs-CZ" sz="2800" dirty="0" smtClean="0">
                <a:solidFill>
                  <a:schemeClr val="tx1"/>
                </a:solidFill>
                <a:hlinkClick r:id="rId6"/>
              </a:rPr>
              <a:t>www.</a:t>
            </a:r>
            <a:r>
              <a:rPr lang="cs-CZ" sz="2800" dirty="0" err="1" smtClean="0">
                <a:solidFill>
                  <a:schemeClr val="tx1"/>
                </a:solidFill>
                <a:hlinkClick r:id="rId6"/>
              </a:rPr>
              <a:t>freedomhouse.org</a:t>
            </a:r>
            <a:r>
              <a:rPr lang="cs-CZ" sz="2800" dirty="0" smtClean="0">
                <a:solidFill>
                  <a:schemeClr val="tx1"/>
                </a:solidFill>
              </a:rPr>
              <a:t>) </a:t>
            </a:r>
          </a:p>
          <a:p>
            <a:pPr algn="l">
              <a:buFontTx/>
              <a:buChar char="-"/>
            </a:pPr>
            <a:r>
              <a:rPr lang="cs-CZ" sz="2800" dirty="0" smtClean="0">
                <a:solidFill>
                  <a:schemeClr val="tx1"/>
                </a:solidFill>
              </a:rPr>
              <a:t> </a:t>
            </a:r>
            <a:r>
              <a:rPr lang="cs-CZ" sz="2800" dirty="0" err="1" smtClean="0">
                <a:solidFill>
                  <a:schemeClr val="tx1"/>
                </a:solidFill>
              </a:rPr>
              <a:t>Frontline</a:t>
            </a:r>
            <a:r>
              <a:rPr lang="cs-CZ" sz="2800" dirty="0" smtClean="0">
                <a:solidFill>
                  <a:schemeClr val="tx1"/>
                </a:solidFill>
              </a:rPr>
              <a:t> </a:t>
            </a:r>
            <a:r>
              <a:rPr lang="cs-CZ" sz="2800" dirty="0" err="1" smtClean="0">
                <a:solidFill>
                  <a:schemeClr val="tx1"/>
                </a:solidFill>
              </a:rPr>
              <a:t>Defenders</a:t>
            </a:r>
            <a:r>
              <a:rPr lang="cs-CZ" sz="2800" dirty="0" smtClean="0">
                <a:solidFill>
                  <a:schemeClr val="tx1"/>
                </a:solidFill>
              </a:rPr>
              <a:t> (</a:t>
            </a:r>
            <a:r>
              <a:rPr lang="cs-CZ" sz="2800" dirty="0" smtClean="0">
                <a:solidFill>
                  <a:schemeClr val="tx1"/>
                </a:solidFill>
                <a:hlinkClick r:id="rId7"/>
              </a:rPr>
              <a:t>www.</a:t>
            </a:r>
            <a:r>
              <a:rPr lang="cs-CZ" sz="2800" dirty="0" err="1" smtClean="0">
                <a:solidFill>
                  <a:schemeClr val="tx1"/>
                </a:solidFill>
                <a:hlinkClick r:id="rId7"/>
              </a:rPr>
              <a:t>frontlinedefenders.org</a:t>
            </a:r>
            <a:r>
              <a:rPr lang="cs-CZ" sz="2800" dirty="0" smtClean="0">
                <a:solidFill>
                  <a:schemeClr val="tx1"/>
                </a:solidFill>
              </a:rPr>
              <a:t>) </a:t>
            </a:r>
          </a:p>
          <a:p>
            <a:pPr algn="l">
              <a:buFontTx/>
              <a:buChar char="-"/>
            </a:pPr>
            <a:r>
              <a:rPr lang="cs-CZ" sz="2800" dirty="0" smtClean="0">
                <a:solidFill>
                  <a:schemeClr val="tx1"/>
                </a:solidFill>
              </a:rPr>
              <a:t> CIVICUS (</a:t>
            </a:r>
            <a:r>
              <a:rPr lang="cs-CZ" sz="2800" dirty="0" smtClean="0">
                <a:solidFill>
                  <a:schemeClr val="tx1"/>
                </a:solidFill>
                <a:hlinkClick r:id="rId8"/>
              </a:rPr>
              <a:t>www.</a:t>
            </a:r>
            <a:r>
              <a:rPr lang="cs-CZ" sz="2800" dirty="0" err="1" smtClean="0">
                <a:solidFill>
                  <a:schemeClr val="tx1"/>
                </a:solidFill>
                <a:hlinkClick r:id="rId8"/>
              </a:rPr>
              <a:t>civicus.org</a:t>
            </a:r>
            <a:r>
              <a:rPr lang="cs-CZ" sz="2800" dirty="0" smtClean="0">
                <a:solidFill>
                  <a:schemeClr val="tx1"/>
                </a:solidFill>
              </a:rPr>
              <a:t>) </a:t>
            </a:r>
          </a:p>
          <a:p>
            <a:pPr algn="l">
              <a:buFontTx/>
              <a:buChar char="-"/>
            </a:pPr>
            <a:endParaRPr lang="cs-CZ" sz="2800" dirty="0" smtClean="0">
              <a:solidFill>
                <a:schemeClr val="tx1"/>
              </a:solidFill>
            </a:endParaRPr>
          </a:p>
          <a:p>
            <a:pPr algn="l"/>
            <a:r>
              <a:rPr lang="cs-CZ" sz="2800" b="1" dirty="0" smtClean="0">
                <a:solidFill>
                  <a:schemeClr val="tx1"/>
                </a:solidFill>
              </a:rPr>
              <a:t>„</a:t>
            </a:r>
            <a:r>
              <a:rPr lang="cs-CZ" sz="2800" b="1" dirty="0" err="1" smtClean="0">
                <a:solidFill>
                  <a:schemeClr val="tx1"/>
                </a:solidFill>
              </a:rPr>
              <a:t>Donors</a:t>
            </a:r>
            <a:r>
              <a:rPr lang="cs-CZ" sz="2800" b="1" dirty="0" smtClean="0">
                <a:solidFill>
                  <a:schemeClr val="tx1"/>
                </a:solidFill>
              </a:rPr>
              <a:t>/</a:t>
            </a:r>
            <a:r>
              <a:rPr lang="cs-CZ" sz="2800" b="1" dirty="0" err="1" smtClean="0">
                <a:solidFill>
                  <a:schemeClr val="tx1"/>
                </a:solidFill>
              </a:rPr>
              <a:t>Implementors</a:t>
            </a:r>
            <a:r>
              <a:rPr lang="cs-CZ" sz="2800" b="1" dirty="0" smtClean="0">
                <a:solidFill>
                  <a:schemeClr val="tx1"/>
                </a:solidFill>
              </a:rPr>
              <a:t>“</a:t>
            </a:r>
          </a:p>
          <a:p>
            <a:pPr algn="l">
              <a:buFontTx/>
              <a:buChar char="-"/>
            </a:pPr>
            <a:r>
              <a:rPr lang="cs-CZ" sz="2800" dirty="0" smtClean="0">
                <a:solidFill>
                  <a:schemeClr val="tx1"/>
                </a:solidFill>
              </a:rPr>
              <a:t> </a:t>
            </a:r>
            <a:r>
              <a:rPr lang="cs-CZ" sz="2800" dirty="0" err="1" smtClean="0">
                <a:solidFill>
                  <a:schemeClr val="tx1"/>
                </a:solidFill>
              </a:rPr>
              <a:t>National</a:t>
            </a:r>
            <a:r>
              <a:rPr lang="cs-CZ" sz="2800" dirty="0" smtClean="0">
                <a:solidFill>
                  <a:schemeClr val="tx1"/>
                </a:solidFill>
              </a:rPr>
              <a:t> </a:t>
            </a:r>
            <a:r>
              <a:rPr lang="cs-CZ" sz="2800" dirty="0" err="1" smtClean="0">
                <a:solidFill>
                  <a:schemeClr val="tx1"/>
                </a:solidFill>
              </a:rPr>
              <a:t>Endowment</a:t>
            </a:r>
            <a:r>
              <a:rPr lang="cs-CZ" sz="2800" dirty="0" smtClean="0">
                <a:solidFill>
                  <a:schemeClr val="tx1"/>
                </a:solidFill>
              </a:rPr>
              <a:t> for </a:t>
            </a:r>
            <a:r>
              <a:rPr lang="cs-CZ" sz="2800" dirty="0" err="1" smtClean="0">
                <a:solidFill>
                  <a:schemeClr val="tx1"/>
                </a:solidFill>
              </a:rPr>
              <a:t>Democracy</a:t>
            </a:r>
            <a:r>
              <a:rPr lang="cs-CZ" sz="2800" dirty="0" smtClean="0">
                <a:solidFill>
                  <a:schemeClr val="tx1"/>
                </a:solidFill>
              </a:rPr>
              <a:t> (</a:t>
            </a:r>
            <a:r>
              <a:rPr lang="cs-CZ" sz="2800" dirty="0" smtClean="0">
                <a:solidFill>
                  <a:schemeClr val="tx1"/>
                </a:solidFill>
                <a:hlinkClick r:id="rId9"/>
              </a:rPr>
              <a:t>www.</a:t>
            </a:r>
            <a:r>
              <a:rPr lang="cs-CZ" sz="2800" dirty="0" err="1" smtClean="0">
                <a:solidFill>
                  <a:schemeClr val="tx1"/>
                </a:solidFill>
                <a:hlinkClick r:id="rId9"/>
              </a:rPr>
              <a:t>ned.org</a:t>
            </a:r>
            <a:r>
              <a:rPr lang="cs-CZ" sz="2800" dirty="0" smtClean="0">
                <a:solidFill>
                  <a:schemeClr val="tx1"/>
                </a:solidFill>
              </a:rPr>
              <a:t>) </a:t>
            </a:r>
          </a:p>
          <a:p>
            <a:pPr algn="l">
              <a:buFontTx/>
              <a:buChar char="-"/>
            </a:pPr>
            <a:r>
              <a:rPr lang="cs-CZ" sz="2800" dirty="0" smtClean="0">
                <a:solidFill>
                  <a:schemeClr val="tx1"/>
                </a:solidFill>
              </a:rPr>
              <a:t> Open Society </a:t>
            </a:r>
            <a:r>
              <a:rPr lang="cs-CZ" sz="2800" dirty="0" err="1" smtClean="0">
                <a:solidFill>
                  <a:schemeClr val="tx1"/>
                </a:solidFill>
              </a:rPr>
              <a:t>Foundations</a:t>
            </a:r>
            <a:r>
              <a:rPr lang="cs-CZ" sz="2800" dirty="0" smtClean="0">
                <a:solidFill>
                  <a:schemeClr val="tx1"/>
                </a:solidFill>
              </a:rPr>
              <a:t> (</a:t>
            </a:r>
            <a:r>
              <a:rPr lang="cs-CZ" sz="2800" dirty="0" smtClean="0">
                <a:solidFill>
                  <a:schemeClr val="tx1"/>
                </a:solidFill>
                <a:hlinkClick r:id="rId10"/>
              </a:rPr>
              <a:t>www.</a:t>
            </a:r>
            <a:r>
              <a:rPr lang="cs-CZ" sz="2800" dirty="0" err="1" smtClean="0">
                <a:solidFill>
                  <a:schemeClr val="tx1"/>
                </a:solidFill>
                <a:hlinkClick r:id="rId10"/>
              </a:rPr>
              <a:t>soros.org</a:t>
            </a:r>
            <a:r>
              <a:rPr lang="cs-CZ" sz="2800" dirty="0" smtClean="0">
                <a:solidFill>
                  <a:schemeClr val="tx1"/>
                </a:solidFill>
              </a:rPr>
              <a:t>) </a:t>
            </a:r>
          </a:p>
        </p:txBody>
      </p:sp>
      <p:pic>
        <p:nvPicPr>
          <p:cNvPr id="1026" name="Picture 2" descr="C:\Users\svomar01\Desktop\CvT_logo_20_let_cz.gif"/>
          <p:cNvPicPr>
            <a:picLocks noChangeAspect="1" noChangeArrowheads="1"/>
          </p:cNvPicPr>
          <p:nvPr/>
        </p:nvPicPr>
        <p:blipFill>
          <a:blip r:embed="rId11" cstate="print"/>
          <a:srcRect/>
          <a:stretch>
            <a:fillRect/>
          </a:stretch>
        </p:blipFill>
        <p:spPr bwMode="auto">
          <a:xfrm>
            <a:off x="6549220" y="0"/>
            <a:ext cx="2594780" cy="1340768"/>
          </a:xfrm>
          <a:prstGeom prst="rect">
            <a:avLst/>
          </a:prstGeom>
          <a:noFill/>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dpis 1"/>
          <p:cNvSpPr>
            <a:spLocks noGrp="1"/>
          </p:cNvSpPr>
          <p:nvPr>
            <p:ph type="ctrTitle"/>
          </p:nvPr>
        </p:nvSpPr>
        <p:spPr>
          <a:xfrm>
            <a:off x="611560" y="692696"/>
            <a:ext cx="7772400" cy="1467594"/>
          </a:xfrm>
        </p:spPr>
        <p:txBody>
          <a:bodyPr/>
          <a:lstStyle/>
          <a:p>
            <a:r>
              <a:rPr lang="cs-CZ" sz="2800" b="1" dirty="0" smtClean="0">
                <a:solidFill>
                  <a:schemeClr val="accent1">
                    <a:lumMod val="75000"/>
                  </a:schemeClr>
                </a:solidFill>
              </a:rPr>
              <a:t>Další</a:t>
            </a:r>
            <a:endParaRPr lang="cs-CZ" sz="2800" b="1" dirty="0">
              <a:solidFill>
                <a:schemeClr val="accent1">
                  <a:lumMod val="75000"/>
                </a:schemeClr>
              </a:solidFill>
            </a:endParaRPr>
          </a:p>
        </p:txBody>
      </p:sp>
      <p:sp>
        <p:nvSpPr>
          <p:cNvPr id="3" name="Podnadpis 2"/>
          <p:cNvSpPr>
            <a:spLocks noGrp="1"/>
          </p:cNvSpPr>
          <p:nvPr>
            <p:ph type="subTitle" idx="1"/>
          </p:nvPr>
        </p:nvSpPr>
        <p:spPr>
          <a:xfrm>
            <a:off x="827584" y="1700808"/>
            <a:ext cx="7272808" cy="4464496"/>
          </a:xfrm>
        </p:spPr>
        <p:txBody>
          <a:bodyPr>
            <a:normAutofit/>
          </a:bodyPr>
          <a:lstStyle/>
          <a:p>
            <a:pPr algn="l"/>
            <a:r>
              <a:rPr lang="cs-CZ" sz="2400" dirty="0" smtClean="0">
                <a:solidFill>
                  <a:schemeClr val="tx1"/>
                </a:solidFill>
              </a:rPr>
              <a:t>Vládní nebo dominantně vládou financované organizace (typicky více orientované na rozvojovou pomoc)</a:t>
            </a:r>
          </a:p>
          <a:p>
            <a:pPr algn="l">
              <a:buFontTx/>
              <a:buChar char="-"/>
            </a:pPr>
            <a:r>
              <a:rPr lang="cs-CZ" sz="2400" dirty="0" smtClean="0">
                <a:solidFill>
                  <a:schemeClr val="tx1"/>
                </a:solidFill>
              </a:rPr>
              <a:t>např. UK (DFID, </a:t>
            </a:r>
            <a:r>
              <a:rPr lang="cs-CZ" sz="2400" dirty="0" smtClean="0">
                <a:hlinkClick r:id="rId4"/>
              </a:rPr>
              <a:t>www.</a:t>
            </a:r>
            <a:r>
              <a:rPr lang="cs-CZ" sz="2400" dirty="0" err="1" smtClean="0">
                <a:hlinkClick r:id="rId4"/>
              </a:rPr>
              <a:t>dfid.gov.uk</a:t>
            </a:r>
            <a:r>
              <a:rPr lang="cs-CZ" sz="2400" dirty="0" smtClean="0"/>
              <a:t> </a:t>
            </a:r>
            <a:r>
              <a:rPr lang="cs-CZ" sz="2400" dirty="0" smtClean="0">
                <a:solidFill>
                  <a:schemeClr val="tx1"/>
                </a:solidFill>
              </a:rPr>
              <a:t>), Švédsko (SIDA, </a:t>
            </a:r>
            <a:r>
              <a:rPr lang="cs-CZ" sz="2400" dirty="0" smtClean="0">
                <a:solidFill>
                  <a:schemeClr val="tx1"/>
                </a:solidFill>
                <a:hlinkClick r:id="rId5"/>
              </a:rPr>
              <a:t>www.</a:t>
            </a:r>
            <a:r>
              <a:rPr lang="cs-CZ" sz="2400" dirty="0" err="1" smtClean="0">
                <a:solidFill>
                  <a:schemeClr val="tx1"/>
                </a:solidFill>
                <a:hlinkClick r:id="rId5"/>
              </a:rPr>
              <a:t>sida.se</a:t>
            </a:r>
            <a:r>
              <a:rPr lang="cs-CZ" sz="2400" dirty="0" smtClean="0">
                <a:solidFill>
                  <a:schemeClr val="tx1"/>
                </a:solidFill>
              </a:rPr>
              <a:t>), Nizozemí (HIVOS, </a:t>
            </a:r>
            <a:r>
              <a:rPr lang="cs-CZ" sz="2400" dirty="0" smtClean="0">
                <a:solidFill>
                  <a:schemeClr val="tx1"/>
                </a:solidFill>
                <a:hlinkClick r:id="rId6"/>
              </a:rPr>
              <a:t>www.</a:t>
            </a:r>
            <a:r>
              <a:rPr lang="cs-CZ" sz="2400" dirty="0" err="1" smtClean="0">
                <a:solidFill>
                  <a:schemeClr val="tx1"/>
                </a:solidFill>
                <a:hlinkClick r:id="rId6"/>
              </a:rPr>
              <a:t>hivos.org</a:t>
            </a:r>
            <a:r>
              <a:rPr lang="cs-CZ" sz="2400" dirty="0" smtClean="0">
                <a:solidFill>
                  <a:schemeClr val="tx1"/>
                </a:solidFill>
              </a:rPr>
              <a:t>), CZ (LPTP, ČRA)</a:t>
            </a:r>
          </a:p>
          <a:p>
            <a:pPr algn="l">
              <a:buFontTx/>
              <a:buChar char="-"/>
            </a:pPr>
            <a:r>
              <a:rPr lang="cs-CZ" sz="2400" dirty="0" smtClean="0">
                <a:solidFill>
                  <a:schemeClr val="tx1"/>
                </a:solidFill>
              </a:rPr>
              <a:t> EU instrument (EIDHR)</a:t>
            </a:r>
          </a:p>
          <a:p>
            <a:pPr algn="l"/>
            <a:endParaRPr lang="cs-CZ" sz="2800" dirty="0" smtClean="0">
              <a:solidFill>
                <a:schemeClr val="tx1"/>
              </a:solidFill>
            </a:endParaRPr>
          </a:p>
          <a:p>
            <a:pPr algn="l"/>
            <a:endParaRPr lang="cs-CZ" sz="2800" dirty="0" smtClean="0">
              <a:solidFill>
                <a:schemeClr val="tx1"/>
              </a:solidFill>
            </a:endParaRPr>
          </a:p>
        </p:txBody>
      </p:sp>
      <p:pic>
        <p:nvPicPr>
          <p:cNvPr id="1026" name="Picture 2" descr="C:\Users\svomar01\Desktop\CvT_logo_20_let_cz.gif"/>
          <p:cNvPicPr>
            <a:picLocks noChangeAspect="1" noChangeArrowheads="1"/>
          </p:cNvPicPr>
          <p:nvPr/>
        </p:nvPicPr>
        <p:blipFill>
          <a:blip r:embed="rId7" cstate="print"/>
          <a:srcRect/>
          <a:stretch>
            <a:fillRect/>
          </a:stretch>
        </p:blipFill>
        <p:spPr bwMode="auto">
          <a:xfrm>
            <a:off x="6549220" y="0"/>
            <a:ext cx="2594780" cy="1340768"/>
          </a:xfrm>
          <a:prstGeom prst="rect">
            <a:avLst/>
          </a:prstGeom>
          <a:noFill/>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11560" y="692696"/>
            <a:ext cx="7772400" cy="1467594"/>
          </a:xfrm>
        </p:spPr>
        <p:txBody>
          <a:bodyPr/>
          <a:lstStyle/>
          <a:p>
            <a:r>
              <a:rPr lang="cs-CZ" sz="2800" b="1" dirty="0" smtClean="0">
                <a:solidFill>
                  <a:schemeClr val="accent1">
                    <a:lumMod val="75000"/>
                  </a:schemeClr>
                </a:solidFill>
              </a:rPr>
              <a:t>Další</a:t>
            </a:r>
            <a:endParaRPr lang="cs-CZ" sz="2800" b="1" dirty="0">
              <a:solidFill>
                <a:schemeClr val="accent1">
                  <a:lumMod val="75000"/>
                </a:schemeClr>
              </a:solidFill>
            </a:endParaRPr>
          </a:p>
        </p:txBody>
      </p:sp>
      <p:sp>
        <p:nvSpPr>
          <p:cNvPr id="3" name="Podnadpis 2"/>
          <p:cNvSpPr>
            <a:spLocks noGrp="1"/>
          </p:cNvSpPr>
          <p:nvPr>
            <p:ph type="subTitle" idx="1"/>
          </p:nvPr>
        </p:nvSpPr>
        <p:spPr>
          <a:xfrm>
            <a:off x="827584" y="1700808"/>
            <a:ext cx="7272808" cy="4464496"/>
          </a:xfrm>
        </p:spPr>
        <p:txBody>
          <a:bodyPr>
            <a:normAutofit/>
          </a:bodyPr>
          <a:lstStyle/>
          <a:p>
            <a:pPr algn="l"/>
            <a:r>
              <a:rPr lang="cs-CZ" sz="2400" b="1" dirty="0" smtClean="0">
                <a:solidFill>
                  <a:schemeClr val="tx1"/>
                </a:solidFill>
              </a:rPr>
              <a:t>Soukromé nadace</a:t>
            </a:r>
          </a:p>
          <a:p>
            <a:pPr algn="l"/>
            <a:r>
              <a:rPr lang="cs-CZ" sz="2400" dirty="0" smtClean="0">
                <a:solidFill>
                  <a:schemeClr val="tx1"/>
                </a:solidFill>
              </a:rPr>
              <a:t>Např.: C.S. Mott (</a:t>
            </a:r>
            <a:r>
              <a:rPr lang="cs-CZ" sz="2400" dirty="0" smtClean="0">
                <a:hlinkClick r:id="rId2"/>
              </a:rPr>
              <a:t>http://www.mott.</a:t>
            </a:r>
            <a:r>
              <a:rPr lang="cs-CZ" sz="2400" dirty="0" err="1" smtClean="0">
                <a:hlinkClick r:id="rId2"/>
              </a:rPr>
              <a:t>org</a:t>
            </a:r>
            <a:r>
              <a:rPr lang="cs-CZ" sz="2400" dirty="0" smtClean="0">
                <a:hlinkClick r:id="rId2"/>
              </a:rPr>
              <a:t>/</a:t>
            </a:r>
            <a:r>
              <a:rPr lang="cs-CZ" sz="2400" dirty="0" smtClean="0">
                <a:solidFill>
                  <a:schemeClr val="tx1"/>
                </a:solidFill>
              </a:rPr>
              <a:t>), </a:t>
            </a:r>
            <a:r>
              <a:rPr lang="cs-CZ" sz="2400" dirty="0" err="1" smtClean="0">
                <a:solidFill>
                  <a:schemeClr val="tx1"/>
                </a:solidFill>
              </a:rPr>
              <a:t>Oak</a:t>
            </a:r>
            <a:r>
              <a:rPr lang="cs-CZ" sz="2400" dirty="0" smtClean="0">
                <a:solidFill>
                  <a:schemeClr val="tx1"/>
                </a:solidFill>
              </a:rPr>
              <a:t> </a:t>
            </a:r>
            <a:r>
              <a:rPr lang="cs-CZ" sz="2400" dirty="0" err="1" smtClean="0">
                <a:solidFill>
                  <a:schemeClr val="tx1"/>
                </a:solidFill>
              </a:rPr>
              <a:t>Foundation</a:t>
            </a:r>
            <a:r>
              <a:rPr lang="cs-CZ" sz="2400" dirty="0" smtClean="0">
                <a:solidFill>
                  <a:schemeClr val="tx1"/>
                </a:solidFill>
              </a:rPr>
              <a:t> (</a:t>
            </a:r>
            <a:r>
              <a:rPr lang="cs-CZ" sz="2400" dirty="0" smtClean="0">
                <a:hlinkClick r:id="rId3"/>
              </a:rPr>
              <a:t>http://www.</a:t>
            </a:r>
            <a:r>
              <a:rPr lang="cs-CZ" sz="2400" dirty="0" err="1" smtClean="0">
                <a:hlinkClick r:id="rId3"/>
              </a:rPr>
              <a:t>oakfnd.org</a:t>
            </a:r>
            <a:r>
              <a:rPr lang="cs-CZ" sz="2400" dirty="0" smtClean="0">
                <a:hlinkClick r:id="rId3"/>
              </a:rPr>
              <a:t>/</a:t>
            </a:r>
            <a:r>
              <a:rPr lang="cs-CZ" sz="2400" dirty="0" smtClean="0">
                <a:solidFill>
                  <a:schemeClr val="tx1"/>
                </a:solidFill>
              </a:rPr>
              <a:t>),  Henry Jackson Society (</a:t>
            </a:r>
            <a:r>
              <a:rPr lang="cs-CZ" sz="2400" dirty="0" smtClean="0">
                <a:hlinkClick r:id="rId4"/>
              </a:rPr>
              <a:t>http://henryjacksonsociety.org/</a:t>
            </a:r>
            <a:r>
              <a:rPr lang="cs-CZ" sz="2400" dirty="0" smtClean="0">
                <a:solidFill>
                  <a:schemeClr val="tx1"/>
                </a:solidFill>
              </a:rPr>
              <a:t>)</a:t>
            </a:r>
            <a:r>
              <a:rPr lang="cs-CZ" sz="2400" dirty="0" smtClean="0"/>
              <a:t> …</a:t>
            </a:r>
          </a:p>
          <a:p>
            <a:pPr algn="l"/>
            <a:endParaRPr lang="cs-CZ" sz="2400" dirty="0" smtClean="0">
              <a:solidFill>
                <a:schemeClr val="tx1"/>
              </a:solidFill>
            </a:endParaRPr>
          </a:p>
          <a:p>
            <a:pPr algn="l"/>
            <a:r>
              <a:rPr lang="cs-CZ" sz="2400" b="1" dirty="0" smtClean="0">
                <a:solidFill>
                  <a:schemeClr val="tx1"/>
                </a:solidFill>
              </a:rPr>
              <a:t>Nadace politických stran</a:t>
            </a:r>
          </a:p>
          <a:p>
            <a:pPr algn="l"/>
            <a:r>
              <a:rPr lang="cs-CZ" sz="2400" dirty="0" smtClean="0">
                <a:solidFill>
                  <a:schemeClr val="tx1"/>
                </a:solidFill>
              </a:rPr>
              <a:t>NDI (</a:t>
            </a:r>
            <a:r>
              <a:rPr lang="cs-CZ" sz="2400" dirty="0" smtClean="0">
                <a:solidFill>
                  <a:schemeClr val="tx1"/>
                </a:solidFill>
                <a:hlinkClick r:id="rId5"/>
              </a:rPr>
              <a:t>www.</a:t>
            </a:r>
            <a:r>
              <a:rPr lang="cs-CZ" sz="2400" dirty="0" err="1" smtClean="0">
                <a:solidFill>
                  <a:schemeClr val="tx1"/>
                </a:solidFill>
                <a:hlinkClick r:id="rId5"/>
              </a:rPr>
              <a:t>ndi.org</a:t>
            </a:r>
            <a:r>
              <a:rPr lang="cs-CZ" sz="2400" dirty="0" smtClean="0">
                <a:solidFill>
                  <a:schemeClr val="tx1"/>
                </a:solidFill>
              </a:rPr>
              <a:t>), IRI (</a:t>
            </a:r>
            <a:r>
              <a:rPr lang="cs-CZ" sz="2400" dirty="0" smtClean="0">
                <a:solidFill>
                  <a:schemeClr val="tx1"/>
                </a:solidFill>
                <a:hlinkClick r:id="rId6"/>
              </a:rPr>
              <a:t>www.</a:t>
            </a:r>
            <a:r>
              <a:rPr lang="cs-CZ" sz="2400" dirty="0" err="1" smtClean="0">
                <a:solidFill>
                  <a:schemeClr val="tx1"/>
                </a:solidFill>
                <a:hlinkClick r:id="rId6"/>
              </a:rPr>
              <a:t>iri.org</a:t>
            </a:r>
            <a:r>
              <a:rPr lang="cs-CZ" sz="2400" dirty="0" smtClean="0">
                <a:solidFill>
                  <a:schemeClr val="tx1"/>
                </a:solidFill>
              </a:rPr>
              <a:t>), Heinrich </a:t>
            </a:r>
            <a:r>
              <a:rPr lang="cs-CZ" sz="2400" dirty="0" err="1" smtClean="0">
                <a:solidFill>
                  <a:schemeClr val="tx1"/>
                </a:solidFill>
              </a:rPr>
              <a:t>Boell</a:t>
            </a:r>
            <a:r>
              <a:rPr lang="cs-CZ" sz="2400" dirty="0" smtClean="0">
                <a:solidFill>
                  <a:schemeClr val="tx1"/>
                </a:solidFill>
              </a:rPr>
              <a:t> </a:t>
            </a:r>
            <a:r>
              <a:rPr lang="cs-CZ" sz="2400" dirty="0" err="1" smtClean="0">
                <a:solidFill>
                  <a:schemeClr val="tx1"/>
                </a:solidFill>
              </a:rPr>
              <a:t>Stiftung</a:t>
            </a:r>
            <a:r>
              <a:rPr lang="cs-CZ" sz="2400" dirty="0" smtClean="0">
                <a:solidFill>
                  <a:schemeClr val="tx1"/>
                </a:solidFill>
              </a:rPr>
              <a:t> (</a:t>
            </a:r>
            <a:r>
              <a:rPr lang="cs-CZ" sz="2400" dirty="0" smtClean="0">
                <a:solidFill>
                  <a:schemeClr val="tx1"/>
                </a:solidFill>
                <a:hlinkClick r:id="rId7"/>
              </a:rPr>
              <a:t>www.</a:t>
            </a:r>
            <a:r>
              <a:rPr lang="cs-CZ" sz="2400" dirty="0" err="1" smtClean="0">
                <a:solidFill>
                  <a:schemeClr val="tx1"/>
                </a:solidFill>
                <a:hlinkClick r:id="rId7"/>
              </a:rPr>
              <a:t>boell.de</a:t>
            </a:r>
            <a:r>
              <a:rPr lang="cs-CZ" sz="2400" dirty="0" smtClean="0">
                <a:solidFill>
                  <a:schemeClr val="tx1"/>
                </a:solidFill>
              </a:rPr>
              <a:t>), </a:t>
            </a:r>
            <a:r>
              <a:rPr lang="cs-CZ" sz="2400" dirty="0" err="1" smtClean="0">
                <a:solidFill>
                  <a:schemeClr val="tx1"/>
                </a:solidFill>
              </a:rPr>
              <a:t>Konrad</a:t>
            </a:r>
            <a:r>
              <a:rPr lang="cs-CZ" sz="2400" dirty="0" smtClean="0">
                <a:solidFill>
                  <a:schemeClr val="tx1"/>
                </a:solidFill>
              </a:rPr>
              <a:t> </a:t>
            </a:r>
            <a:r>
              <a:rPr lang="cs-CZ" sz="2400" dirty="0" err="1" smtClean="0">
                <a:solidFill>
                  <a:schemeClr val="tx1"/>
                </a:solidFill>
              </a:rPr>
              <a:t>Adenauer</a:t>
            </a:r>
            <a:r>
              <a:rPr lang="cs-CZ" sz="2400" dirty="0" smtClean="0">
                <a:solidFill>
                  <a:schemeClr val="tx1"/>
                </a:solidFill>
              </a:rPr>
              <a:t> (</a:t>
            </a:r>
            <a:r>
              <a:rPr lang="cs-CZ" sz="2400" dirty="0" smtClean="0">
                <a:solidFill>
                  <a:schemeClr val="tx1"/>
                </a:solidFill>
                <a:hlinkClick r:id="rId8"/>
              </a:rPr>
              <a:t>www.kas.de</a:t>
            </a:r>
            <a:r>
              <a:rPr lang="cs-CZ" sz="2400" dirty="0" smtClean="0">
                <a:solidFill>
                  <a:schemeClr val="tx1"/>
                </a:solidFill>
              </a:rPr>
              <a:t>) …   </a:t>
            </a:r>
          </a:p>
          <a:p>
            <a:pPr algn="l"/>
            <a:endParaRPr lang="cs-CZ" sz="2800" dirty="0">
              <a:solidFill>
                <a:schemeClr val="tx1"/>
              </a:solidFill>
            </a:endParaRPr>
          </a:p>
          <a:p>
            <a:pPr algn="l"/>
            <a:endParaRPr lang="cs-CZ" sz="2400" dirty="0" smtClean="0">
              <a:solidFill>
                <a:schemeClr val="tx1"/>
              </a:solidFill>
            </a:endParaRPr>
          </a:p>
          <a:p>
            <a:pPr algn="l"/>
            <a:endParaRPr lang="cs-CZ" sz="2800" dirty="0">
              <a:solidFill>
                <a:schemeClr val="tx1"/>
              </a:solidFill>
            </a:endParaRPr>
          </a:p>
          <a:p>
            <a:pPr algn="l"/>
            <a:endParaRPr lang="cs-CZ" sz="2800" dirty="0" smtClean="0">
              <a:solidFill>
                <a:schemeClr val="tx1"/>
              </a:solidFill>
            </a:endParaRPr>
          </a:p>
          <a:p>
            <a:pPr algn="l"/>
            <a:endParaRPr lang="cs-CZ" sz="2800" dirty="0">
              <a:solidFill>
                <a:schemeClr val="tx1"/>
              </a:solidFill>
            </a:endParaRPr>
          </a:p>
          <a:p>
            <a:pPr algn="l"/>
            <a:endParaRPr lang="cs-CZ" sz="2800" dirty="0" smtClean="0">
              <a:solidFill>
                <a:schemeClr val="tx1"/>
              </a:solidFill>
            </a:endParaRPr>
          </a:p>
        </p:txBody>
      </p:sp>
      <p:pic>
        <p:nvPicPr>
          <p:cNvPr id="1026" name="Picture 2" descr="C:\Users\svomar01\Desktop\CvT_logo_20_let_cz.gif"/>
          <p:cNvPicPr>
            <a:picLocks noChangeAspect="1" noChangeArrowheads="1"/>
          </p:cNvPicPr>
          <p:nvPr/>
        </p:nvPicPr>
        <p:blipFill>
          <a:blip r:embed="rId9" cstate="print"/>
          <a:srcRect/>
          <a:stretch>
            <a:fillRect/>
          </a:stretch>
        </p:blipFill>
        <p:spPr bwMode="auto">
          <a:xfrm>
            <a:off x="6549220" y="0"/>
            <a:ext cx="2594780" cy="1340768"/>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2206</TotalTime>
  <Words>1278</Words>
  <Application>Microsoft Office PowerPoint</Application>
  <PresentationFormat>Předvádění na obrazovce (4:3)</PresentationFormat>
  <Paragraphs>240</Paragraphs>
  <Slides>18</Slides>
  <Notes>14</Notes>
  <HiddenSlides>0</HiddenSlides>
  <MMClips>0</MMClips>
  <ScaleCrop>false</ScaleCrop>
  <HeadingPairs>
    <vt:vector size="4" baseType="variant">
      <vt:variant>
        <vt:lpstr>Motiv</vt:lpstr>
      </vt:variant>
      <vt:variant>
        <vt:i4>1</vt:i4>
      </vt:variant>
      <vt:variant>
        <vt:lpstr>Nadpisy snímků</vt:lpstr>
      </vt:variant>
      <vt:variant>
        <vt:i4>18</vt:i4>
      </vt:variant>
    </vt:vector>
  </HeadingPairs>
  <TitlesOfParts>
    <vt:vector size="19" baseType="lpstr">
      <vt:lpstr>Motiv sady Office</vt:lpstr>
      <vt:lpstr>Podpora lidských práv v „hardcase countries“</vt:lpstr>
      <vt:lpstr>Svobodných zemí přibývá?</vt:lpstr>
      <vt:lpstr>Lidskoprávní aktivity ČvT</vt:lpstr>
      <vt:lpstr>Lidskoprávní aktivity ČvT</vt:lpstr>
      <vt:lpstr>Lidskoprávní aktivity ČvT</vt:lpstr>
      <vt:lpstr>Co lze obecně dělat</vt:lpstr>
      <vt:lpstr>Hlavní světové organizace v podpoře LP</vt:lpstr>
      <vt:lpstr>Další</vt:lpstr>
      <vt:lpstr>Další</vt:lpstr>
      <vt:lpstr>Specifika práce v represivních zemích </vt:lpstr>
      <vt:lpstr>Kritéria pro práci v represivních zemích </vt:lpstr>
      <vt:lpstr>Režimy jsou chytřejší </vt:lpstr>
      <vt:lpstr>Případová studie Barma: z diktatury do neznáma </vt:lpstr>
      <vt:lpstr>Případová studie Barma: z diktatury do neznáma </vt:lpstr>
      <vt:lpstr>Případová studie Ázerbajdžán: prokletí ropy</vt:lpstr>
      <vt:lpstr> </vt:lpstr>
      <vt:lpstr>Otázky?</vt:lpstr>
      <vt:lpstr>Snímek 18</vt:lpstr>
    </vt:vector>
  </TitlesOfParts>
  <Company>People in Need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Marek Svoboda</dc:creator>
  <cp:lastModifiedBy>Marek Svoboda</cp:lastModifiedBy>
  <cp:revision>69</cp:revision>
  <dcterms:created xsi:type="dcterms:W3CDTF">2012-04-14T15:40:40Z</dcterms:created>
  <dcterms:modified xsi:type="dcterms:W3CDTF">2012-10-10T14:19:26Z</dcterms:modified>
</cp:coreProperties>
</file>